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 id="2147483696" r:id="rId3"/>
  </p:sldMasterIdLst>
  <p:notesMasterIdLst>
    <p:notesMasterId r:id="rId111"/>
  </p:notesMasterIdLst>
  <p:sldIdLst>
    <p:sldId id="432" r:id="rId4"/>
    <p:sldId id="345" r:id="rId5"/>
    <p:sldId id="435" r:id="rId6"/>
    <p:sldId id="347" r:id="rId7"/>
    <p:sldId id="348" r:id="rId8"/>
    <p:sldId id="350" r:id="rId9"/>
    <p:sldId id="349" r:id="rId10"/>
    <p:sldId id="346" r:id="rId11"/>
    <p:sldId id="412" r:id="rId12"/>
    <p:sldId id="351" r:id="rId13"/>
    <p:sldId id="365" r:id="rId14"/>
    <p:sldId id="366" r:id="rId15"/>
    <p:sldId id="367" r:id="rId16"/>
    <p:sldId id="368" r:id="rId17"/>
    <p:sldId id="369" r:id="rId18"/>
    <p:sldId id="370" r:id="rId19"/>
    <p:sldId id="371" r:id="rId20"/>
    <p:sldId id="352" r:id="rId21"/>
    <p:sldId id="353" r:id="rId22"/>
    <p:sldId id="421" r:id="rId23"/>
    <p:sldId id="6727" r:id="rId24"/>
    <p:sldId id="6728" r:id="rId25"/>
    <p:sldId id="419" r:id="rId26"/>
    <p:sldId id="355" r:id="rId27"/>
    <p:sldId id="356" r:id="rId28"/>
    <p:sldId id="6732" r:id="rId29"/>
    <p:sldId id="6733" r:id="rId30"/>
    <p:sldId id="357" r:id="rId31"/>
    <p:sldId id="358" r:id="rId32"/>
    <p:sldId id="359" r:id="rId33"/>
    <p:sldId id="360" r:id="rId34"/>
    <p:sldId id="361" r:id="rId35"/>
    <p:sldId id="362" r:id="rId36"/>
    <p:sldId id="363" r:id="rId37"/>
    <p:sldId id="437" r:id="rId38"/>
    <p:sldId id="373" r:id="rId39"/>
    <p:sldId id="377" r:id="rId40"/>
    <p:sldId id="378" r:id="rId41"/>
    <p:sldId id="379" r:id="rId42"/>
    <p:sldId id="380" r:id="rId43"/>
    <p:sldId id="381" r:id="rId44"/>
    <p:sldId id="382" r:id="rId45"/>
    <p:sldId id="383" r:id="rId46"/>
    <p:sldId id="376" r:id="rId47"/>
    <p:sldId id="6729" r:id="rId48"/>
    <p:sldId id="385" r:id="rId49"/>
    <p:sldId id="438" r:id="rId50"/>
    <p:sldId id="386" r:id="rId51"/>
    <p:sldId id="6697" r:id="rId52"/>
    <p:sldId id="387" r:id="rId53"/>
    <p:sldId id="388" r:id="rId54"/>
    <p:sldId id="390" r:id="rId55"/>
    <p:sldId id="6734" r:id="rId56"/>
    <p:sldId id="6735" r:id="rId57"/>
    <p:sldId id="6736" r:id="rId58"/>
    <p:sldId id="389" r:id="rId59"/>
    <p:sldId id="391" r:id="rId60"/>
    <p:sldId id="439" r:id="rId61"/>
    <p:sldId id="440" r:id="rId62"/>
    <p:sldId id="6737" r:id="rId63"/>
    <p:sldId id="6739" r:id="rId64"/>
    <p:sldId id="6740" r:id="rId65"/>
    <p:sldId id="395" r:id="rId66"/>
    <p:sldId id="393" r:id="rId67"/>
    <p:sldId id="441" r:id="rId68"/>
    <p:sldId id="6742" r:id="rId69"/>
    <p:sldId id="6743" r:id="rId70"/>
    <p:sldId id="6741" r:id="rId71"/>
    <p:sldId id="392" r:id="rId72"/>
    <p:sldId id="394" r:id="rId73"/>
    <p:sldId id="442" r:id="rId74"/>
    <p:sldId id="397" r:id="rId75"/>
    <p:sldId id="443" r:id="rId76"/>
    <p:sldId id="398" r:id="rId77"/>
    <p:sldId id="444" r:id="rId78"/>
    <p:sldId id="6755" r:id="rId79"/>
    <p:sldId id="6730" r:id="rId80"/>
    <p:sldId id="6744" r:id="rId81"/>
    <p:sldId id="6745" r:id="rId82"/>
    <p:sldId id="6746" r:id="rId83"/>
    <p:sldId id="400" r:id="rId84"/>
    <p:sldId id="402" r:id="rId85"/>
    <p:sldId id="401" r:id="rId86"/>
    <p:sldId id="403" r:id="rId87"/>
    <p:sldId id="404" r:id="rId88"/>
    <p:sldId id="405" r:id="rId89"/>
    <p:sldId id="406" r:id="rId90"/>
    <p:sldId id="407" r:id="rId91"/>
    <p:sldId id="414" r:id="rId92"/>
    <p:sldId id="408" r:id="rId93"/>
    <p:sldId id="446" r:id="rId94"/>
    <p:sldId id="409" r:id="rId95"/>
    <p:sldId id="433" r:id="rId96"/>
    <p:sldId id="6747" r:id="rId97"/>
    <p:sldId id="6749" r:id="rId98"/>
    <p:sldId id="6748" r:id="rId99"/>
    <p:sldId id="6750" r:id="rId100"/>
    <p:sldId id="6751" r:id="rId101"/>
    <p:sldId id="6752" r:id="rId102"/>
    <p:sldId id="6753" r:id="rId103"/>
    <p:sldId id="410" r:id="rId104"/>
    <p:sldId id="411" r:id="rId105"/>
    <p:sldId id="6754" r:id="rId106"/>
    <p:sldId id="425" r:id="rId107"/>
    <p:sldId id="333" r:id="rId108"/>
    <p:sldId id="427" r:id="rId109"/>
    <p:sldId id="428" r:id="rId110"/>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2"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300"/>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31" autoAdjust="0"/>
    <p:restoredTop sz="89414" autoAdjust="0"/>
  </p:normalViewPr>
  <p:slideViewPr>
    <p:cSldViewPr>
      <p:cViewPr varScale="1">
        <p:scale>
          <a:sx n="109" d="100"/>
          <a:sy n="109" d="100"/>
        </p:scale>
        <p:origin x="184" y="34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commentAuthors" Target="commentAuthors.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presProps" Target="presProps.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slide" Target="slides/slide105.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slide" Target="slides/slide103.xml"/><Relationship Id="rId114" Type="http://schemas.openxmlformats.org/officeDocument/2006/relationships/viewProps" Target="viewProp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theme" Target="theme/theme1.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tiff>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7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ea typeface="宋体" charset="-122"/>
              </a:defRPr>
            </a:lvl1pPr>
          </a:lstStyle>
          <a:p>
            <a:pPr>
              <a:defRPr/>
            </a:pPr>
            <a:endParaRPr lang="en-US" altLang="zh-CN"/>
          </a:p>
        </p:txBody>
      </p:sp>
      <p:sp>
        <p:nvSpPr>
          <p:cNvPr id="737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ea typeface="宋体" charset="-122"/>
              </a:defRPr>
            </a:lvl1pPr>
          </a:lstStyle>
          <a:p>
            <a:pPr>
              <a:defRPr/>
            </a:pPr>
            <a:endParaRPr lang="en-US" altLang="zh-CN"/>
          </a:p>
        </p:txBody>
      </p:sp>
      <p:sp>
        <p:nvSpPr>
          <p:cNvPr id="8397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737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ea typeface="宋体" charset="-122"/>
              </a:defRPr>
            </a:lvl1pPr>
          </a:lstStyle>
          <a:p>
            <a:pPr>
              <a:defRPr/>
            </a:pPr>
            <a:endParaRPr lang="en-US" altLang="zh-CN"/>
          </a:p>
        </p:txBody>
      </p:sp>
      <p:sp>
        <p:nvSpPr>
          <p:cNvPr id="737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35EDEF7-1C9B-4C0C-AB77-68F6D9D024A1}" type="slidenum">
              <a:rPr lang="en-US" altLang="zh-CN"/>
              <a:pPr/>
              <a:t>‹#›</a:t>
            </a:fld>
            <a:endParaRPr lang="en-US" altLang="zh-CN"/>
          </a:p>
        </p:txBody>
      </p:sp>
    </p:spTree>
    <p:extLst>
      <p:ext uri="{BB962C8B-B14F-4D97-AF65-F5344CB8AC3E}">
        <p14:creationId xmlns:p14="http://schemas.microsoft.com/office/powerpoint/2010/main" val="3588384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www.quora.com/What-is-the-difference-between-cache-consistency-and-cache-coherence"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www.youtube.com/watch?v=OLGEtXV4U3I" TargetMode="External"/><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s://www.youtube.com/watch?v=OLGEtXV4U3I" TargetMode="External"/><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latin typeface="Arial" panose="020B0604020202020204" pitchFamily="34" charset="0"/>
              </a:rPr>
              <a:t>So today, we are going to cover the last topic of this course, multiprocessors</a:t>
            </a:r>
            <a:endParaRPr lang="zh-CN" altLang="en-US" dirty="0">
              <a:latin typeface="Arial" panose="020B0604020202020204" pitchFamily="34" charset="0"/>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a:t>
            </a:fld>
            <a:endParaRPr lang="en-US" altLang="zh-CN"/>
          </a:p>
        </p:txBody>
      </p:sp>
    </p:spTree>
    <p:extLst>
      <p:ext uri="{BB962C8B-B14F-4D97-AF65-F5344CB8AC3E}">
        <p14:creationId xmlns:p14="http://schemas.microsoft.com/office/powerpoint/2010/main" val="3254746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幻灯片图像占位符 1">
            <a:extLst>
              <a:ext uri="{FF2B5EF4-FFF2-40B4-BE49-F238E27FC236}">
                <a16:creationId xmlns:a16="http://schemas.microsoft.com/office/drawing/2014/main" id="{D65A877F-58A7-CC49-B948-1E572F498C5D}"/>
              </a:ext>
            </a:extLst>
          </p:cNvPr>
          <p:cNvSpPr>
            <a:spLocks noGrp="1" noRot="1" noChangeAspect="1" noChangeArrowheads="1" noTextEdit="1"/>
          </p:cNvSpPr>
          <p:nvPr>
            <p:ph type="sldImg"/>
          </p:nvPr>
        </p:nvSpPr>
        <p:spPr>
          <a:ln/>
        </p:spPr>
      </p:sp>
      <p:sp>
        <p:nvSpPr>
          <p:cNvPr id="33794" name="备注占位符 2">
            <a:extLst>
              <a:ext uri="{FF2B5EF4-FFF2-40B4-BE49-F238E27FC236}">
                <a16:creationId xmlns:a16="http://schemas.microsoft.com/office/drawing/2014/main" id="{FA352728-6DFF-AB4C-AF49-9061852BA42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According to how the memory is shared and how processors interconnect with each other, multiprocessor architecture can be classified into two classes.</a:t>
            </a:r>
          </a:p>
          <a:p>
            <a:r>
              <a:rPr lang="en-US" altLang="zh-CN">
                <a:latin typeface="Arial" panose="020B0604020202020204" pitchFamily="34" charset="0"/>
              </a:rPr>
              <a:t>Centralized shared-memory multiprocessors and distributed shared memory multiprocessors.</a:t>
            </a:r>
            <a:endParaRPr lang="zh-CN" altLang="en-US">
              <a:latin typeface="Arial" panose="020B0604020202020204" pitchFamily="34" charset="0"/>
            </a:endParaRPr>
          </a:p>
        </p:txBody>
      </p:sp>
      <p:sp>
        <p:nvSpPr>
          <p:cNvPr id="33795" name="灯片编号占位符 3">
            <a:extLst>
              <a:ext uri="{FF2B5EF4-FFF2-40B4-BE49-F238E27FC236}">
                <a16:creationId xmlns:a16="http://schemas.microsoft.com/office/drawing/2014/main" id="{CCDEEF0E-86A2-D645-9198-9BC20B0258C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DAD3BCF-FA93-0446-B770-A60F372F981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幻灯片图像占位符 1">
            <a:extLst>
              <a:ext uri="{FF2B5EF4-FFF2-40B4-BE49-F238E27FC236}">
                <a16:creationId xmlns:a16="http://schemas.microsoft.com/office/drawing/2014/main" id="{985EEC2A-3ABF-134B-A4F0-B70F34F0011F}"/>
              </a:ext>
            </a:extLst>
          </p:cNvPr>
          <p:cNvSpPr>
            <a:spLocks noGrp="1" noRot="1" noChangeAspect="1" noChangeArrowheads="1" noTextEdit="1"/>
          </p:cNvSpPr>
          <p:nvPr>
            <p:ph type="sldImg"/>
          </p:nvPr>
        </p:nvSpPr>
        <p:spPr>
          <a:ln/>
        </p:spPr>
      </p:sp>
      <p:sp>
        <p:nvSpPr>
          <p:cNvPr id="35842" name="备注占位符 2">
            <a:extLst>
              <a:ext uri="{FF2B5EF4-FFF2-40B4-BE49-F238E27FC236}">
                <a16:creationId xmlns:a16="http://schemas.microsoft.com/office/drawing/2014/main" id="{E1B5DD96-354D-394D-BE83-88B1CC9B3B5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Centralized shared-memory multiprocessors usually feature eight or fewer cores.</a:t>
            </a:r>
          </a:p>
          <a:p>
            <a:endParaRPr lang="en-US" altLang="zh-CN" dirty="0">
              <a:latin typeface="Arial" panose="020B0604020202020204" pitchFamily="34" charset="0"/>
            </a:endParaRPr>
          </a:p>
          <a:p>
            <a:r>
              <a:rPr lang="en-US" altLang="zh-CN" dirty="0">
                <a:latin typeface="Arial" panose="020B0604020202020204" pitchFamily="34" charset="0"/>
              </a:rPr>
              <a:t>Each processor has its own cache.</a:t>
            </a:r>
          </a:p>
          <a:p>
            <a:endParaRPr lang="en-US" altLang="zh-CN" dirty="0">
              <a:latin typeface="Arial" panose="020B0604020202020204" pitchFamily="34" charset="0"/>
            </a:endParaRPr>
          </a:p>
          <a:p>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5.1 Basic structure of a centralized shared-memory multiprocessor based on a multicore chip. Multiple processor-cache subsystems share the same physical mem- </a:t>
            </a:r>
            <a:r>
              <a:rPr lang="en-US" sz="1200" kern="1200" dirty="0" err="1">
                <a:solidFill>
                  <a:schemeClr val="tx1"/>
                </a:solidFill>
                <a:effectLst/>
                <a:latin typeface="Arial" charset="0"/>
                <a:ea typeface="宋体" charset="-122"/>
                <a:cs typeface="+mn-cs"/>
              </a:rPr>
              <a:t>ory</a:t>
            </a:r>
            <a:r>
              <a:rPr lang="en-US" sz="1200" kern="1200" dirty="0">
                <a:solidFill>
                  <a:schemeClr val="tx1"/>
                </a:solidFill>
                <a:effectLst/>
                <a:latin typeface="Arial" charset="0"/>
                <a:ea typeface="宋体" charset="-122"/>
                <a:cs typeface="+mn-cs"/>
              </a:rPr>
              <a:t>, typically with one level of shared cache on the multicore, and one or more levels of private per-core cache. The key architectural property is the uniform access time to all of the memory from all of the processors. In a multichip design, an interconnection net- work links the processors and the memory, which may be one or more banks. In a single- chip multicore, the interconnection network is simply the memory bus. </a:t>
            </a:r>
            <a:endParaRPr lang="en-US" dirty="0"/>
          </a:p>
          <a:p>
            <a:endParaRPr lang="zh-CN" altLang="en-US" dirty="0">
              <a:latin typeface="Arial" panose="020B0604020202020204" pitchFamily="34" charset="0"/>
            </a:endParaRPr>
          </a:p>
        </p:txBody>
      </p:sp>
      <p:sp>
        <p:nvSpPr>
          <p:cNvPr id="35843" name="灯片编号占位符 3">
            <a:extLst>
              <a:ext uri="{FF2B5EF4-FFF2-40B4-BE49-F238E27FC236}">
                <a16:creationId xmlns:a16="http://schemas.microsoft.com/office/drawing/2014/main" id="{A3857FED-606F-7644-9196-C3555CEAE61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F2285C1-C602-5446-813B-82F4E268E01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幻灯片图像占位符 1">
            <a:extLst>
              <a:ext uri="{FF2B5EF4-FFF2-40B4-BE49-F238E27FC236}">
                <a16:creationId xmlns:a16="http://schemas.microsoft.com/office/drawing/2014/main" id="{95642A38-632B-7745-A65D-9F260E1EEF47}"/>
              </a:ext>
            </a:extLst>
          </p:cNvPr>
          <p:cNvSpPr>
            <a:spLocks noGrp="1" noRot="1" noChangeAspect="1" noChangeArrowheads="1" noTextEdit="1"/>
          </p:cNvSpPr>
          <p:nvPr>
            <p:ph type="sldImg"/>
          </p:nvPr>
        </p:nvSpPr>
        <p:spPr>
          <a:ln/>
        </p:spPr>
      </p:sp>
      <p:sp>
        <p:nvSpPr>
          <p:cNvPr id="37890" name="备注占位符 2">
            <a:extLst>
              <a:ext uri="{FF2B5EF4-FFF2-40B4-BE49-F238E27FC236}">
                <a16:creationId xmlns:a16="http://schemas.microsoft.com/office/drawing/2014/main" id="{49C0DFF1-F5A5-AE43-AEC8-9D23D13CCE2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All processors share a single centralized memory, to which all processors have equal access</a:t>
            </a:r>
            <a:endParaRPr lang="zh-CN" altLang="en-US">
              <a:latin typeface="Arial" panose="020B0604020202020204" pitchFamily="34" charset="0"/>
            </a:endParaRPr>
          </a:p>
        </p:txBody>
      </p:sp>
      <p:sp>
        <p:nvSpPr>
          <p:cNvPr id="37891" name="灯片编号占位符 3">
            <a:extLst>
              <a:ext uri="{FF2B5EF4-FFF2-40B4-BE49-F238E27FC236}">
                <a16:creationId xmlns:a16="http://schemas.microsoft.com/office/drawing/2014/main" id="{9214E442-6B88-2642-ADEC-99F83BC7BEF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538E7E2-E44E-CB49-B396-575F71E3372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幻灯片图像占位符 1">
            <a:extLst>
              <a:ext uri="{FF2B5EF4-FFF2-40B4-BE49-F238E27FC236}">
                <a16:creationId xmlns:a16="http://schemas.microsoft.com/office/drawing/2014/main" id="{F5301296-20D4-BB49-91A5-79F7BD1BD1AB}"/>
              </a:ext>
            </a:extLst>
          </p:cNvPr>
          <p:cNvSpPr>
            <a:spLocks noGrp="1" noRot="1" noChangeAspect="1" noChangeArrowheads="1" noTextEdit="1"/>
          </p:cNvSpPr>
          <p:nvPr>
            <p:ph type="sldImg"/>
          </p:nvPr>
        </p:nvSpPr>
        <p:spPr>
          <a:ln/>
        </p:spPr>
      </p:sp>
      <p:sp>
        <p:nvSpPr>
          <p:cNvPr id="39938" name="备注占位符 2">
            <a:extLst>
              <a:ext uri="{FF2B5EF4-FFF2-40B4-BE49-F238E27FC236}">
                <a16:creationId xmlns:a16="http://schemas.microsoft.com/office/drawing/2014/main" id="{B1C492F0-793A-6445-AB6F-DFA070B2CC2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All processors have uniform latency from memory</a:t>
            </a:r>
          </a:p>
          <a:p>
            <a:r>
              <a:rPr lang="en-US" altLang="zh-CN">
                <a:latin typeface="Arial" panose="020B0604020202020204" pitchFamily="34" charset="0"/>
              </a:rPr>
              <a:t>So centralized shared-memory multiprocessors are also called uniform memory access multiprocessors.</a:t>
            </a:r>
            <a:endParaRPr lang="zh-CN" altLang="en-US">
              <a:latin typeface="Arial" panose="020B0604020202020204" pitchFamily="34" charset="0"/>
            </a:endParaRPr>
          </a:p>
        </p:txBody>
      </p:sp>
      <p:sp>
        <p:nvSpPr>
          <p:cNvPr id="39939" name="灯片编号占位符 3">
            <a:extLst>
              <a:ext uri="{FF2B5EF4-FFF2-40B4-BE49-F238E27FC236}">
                <a16:creationId xmlns:a16="http://schemas.microsoft.com/office/drawing/2014/main" id="{03BCA953-2523-EA4D-8BB4-8307396A06D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96AF78F-72E0-D440-BC28-0B5FF2D47B9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幻灯片图像占位符 1">
            <a:extLst>
              <a:ext uri="{FF2B5EF4-FFF2-40B4-BE49-F238E27FC236}">
                <a16:creationId xmlns:a16="http://schemas.microsoft.com/office/drawing/2014/main" id="{E2073AD3-7632-2641-8526-C524675221E8}"/>
              </a:ext>
            </a:extLst>
          </p:cNvPr>
          <p:cNvSpPr>
            <a:spLocks noGrp="1" noRot="1" noChangeAspect="1" noChangeArrowheads="1" noTextEdit="1"/>
          </p:cNvSpPr>
          <p:nvPr>
            <p:ph type="sldImg"/>
          </p:nvPr>
        </p:nvSpPr>
        <p:spPr>
          <a:ln/>
        </p:spPr>
      </p:sp>
      <p:sp>
        <p:nvSpPr>
          <p:cNvPr id="41986" name="备注占位符 2">
            <a:extLst>
              <a:ext uri="{FF2B5EF4-FFF2-40B4-BE49-F238E27FC236}">
                <a16:creationId xmlns:a16="http://schemas.microsoft.com/office/drawing/2014/main" id="{3C51232F-48EC-F948-9E9E-1E333CA8471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In contrast, distributed shared memory multiprocessors support more processors and each is attached with a physically distributed memory.</a:t>
            </a:r>
          </a:p>
          <a:p>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 The basic architecture of a distributed-memory multiprocessor in 2017 typically consists of a multi- core multiprocessor chip with memory and possibly I/O attached and an interface to an interconnection network that connects all the nodes. Each processor core shares the entire memory, although the access time to the local memory attached to the core’s chip will be much faster than the access time to remote memories.</a:t>
            </a:r>
            <a:endParaRPr lang="en-US" dirty="0"/>
          </a:p>
        </p:txBody>
      </p:sp>
      <p:sp>
        <p:nvSpPr>
          <p:cNvPr id="41987" name="灯片编号占位符 3">
            <a:extLst>
              <a:ext uri="{FF2B5EF4-FFF2-40B4-BE49-F238E27FC236}">
                <a16:creationId xmlns:a16="http://schemas.microsoft.com/office/drawing/2014/main" id="{85762A4D-6696-D342-AA46-83361D37384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FC2880A-A851-F143-AC55-C70CC7F5C95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幻灯片图像占位符 1">
            <a:extLst>
              <a:ext uri="{FF2B5EF4-FFF2-40B4-BE49-F238E27FC236}">
                <a16:creationId xmlns:a16="http://schemas.microsoft.com/office/drawing/2014/main" id="{7F60F261-AC11-A240-AFF2-483DDE4C1345}"/>
              </a:ext>
            </a:extLst>
          </p:cNvPr>
          <p:cNvSpPr>
            <a:spLocks noGrp="1" noRot="1" noChangeAspect="1" noChangeArrowheads="1" noTextEdit="1"/>
          </p:cNvSpPr>
          <p:nvPr>
            <p:ph type="sldImg"/>
          </p:nvPr>
        </p:nvSpPr>
        <p:spPr>
          <a:ln/>
        </p:spPr>
      </p:sp>
      <p:sp>
        <p:nvSpPr>
          <p:cNvPr id="44034" name="备注占位符 2">
            <a:extLst>
              <a:ext uri="{FF2B5EF4-FFF2-40B4-BE49-F238E27FC236}">
                <a16:creationId xmlns:a16="http://schemas.microsoft.com/office/drawing/2014/main" id="{86515FAA-719A-A547-AE20-72017C610FF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Distributing memory among multiple cores increases bandwidth (as more memory accesses can be executed at the same time)</a:t>
            </a:r>
            <a:r>
              <a:rPr lang="zh-CN" altLang="en-US">
                <a:latin typeface="Arial" panose="020B0604020202020204" pitchFamily="34" charset="0"/>
              </a:rPr>
              <a:t> </a:t>
            </a:r>
            <a:r>
              <a:rPr lang="en-US" altLang="zh-CN">
                <a:latin typeface="Arial" panose="020B0604020202020204" pitchFamily="34" charset="0"/>
              </a:rPr>
              <a:t>and reduces local-memory latency.</a:t>
            </a:r>
            <a:endParaRPr lang="zh-CN" altLang="en-US">
              <a:latin typeface="Arial" panose="020B0604020202020204" pitchFamily="34" charset="0"/>
            </a:endParaRPr>
          </a:p>
        </p:txBody>
      </p:sp>
      <p:sp>
        <p:nvSpPr>
          <p:cNvPr id="44035" name="灯片编号占位符 3">
            <a:extLst>
              <a:ext uri="{FF2B5EF4-FFF2-40B4-BE49-F238E27FC236}">
                <a16:creationId xmlns:a16="http://schemas.microsoft.com/office/drawing/2014/main" id="{A62D87C7-9A73-5547-ABE6-376EF02FFAE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817C489-70F4-4041-89F6-8963AF31D91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幻灯片图像占位符 1">
            <a:extLst>
              <a:ext uri="{FF2B5EF4-FFF2-40B4-BE49-F238E27FC236}">
                <a16:creationId xmlns:a16="http://schemas.microsoft.com/office/drawing/2014/main" id="{F26DB832-F950-1540-B2D5-52EFF1F4D8BC}"/>
              </a:ext>
            </a:extLst>
          </p:cNvPr>
          <p:cNvSpPr>
            <a:spLocks noGrp="1" noRot="1" noChangeAspect="1" noChangeArrowheads="1" noTextEdit="1"/>
          </p:cNvSpPr>
          <p:nvPr>
            <p:ph type="sldImg"/>
          </p:nvPr>
        </p:nvSpPr>
        <p:spPr>
          <a:ln/>
        </p:spPr>
      </p:sp>
      <p:sp>
        <p:nvSpPr>
          <p:cNvPr id="46082" name="备注占位符 2">
            <a:extLst>
              <a:ext uri="{FF2B5EF4-FFF2-40B4-BE49-F238E27FC236}">
                <a16:creationId xmlns:a16="http://schemas.microsoft.com/office/drawing/2014/main" id="{B0A538ED-6190-D24F-BC33-59099AD8B73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Clearly, access time varies with data location; fetching data from local memory should be faster than fetching data from distant memory.</a:t>
            </a:r>
          </a:p>
          <a:p>
            <a:r>
              <a:rPr lang="en-US" altLang="zh-CN">
                <a:latin typeface="Arial" panose="020B0604020202020204" pitchFamily="34" charset="0"/>
              </a:rPr>
              <a:t>So distributed shared-memory multiprocessors are also called Nnnuniform memory access multiprocessors</a:t>
            </a:r>
            <a:endParaRPr lang="zh-CN" altLang="en-US">
              <a:latin typeface="Arial" panose="020B0604020202020204" pitchFamily="34" charset="0"/>
            </a:endParaRPr>
          </a:p>
        </p:txBody>
      </p:sp>
      <p:sp>
        <p:nvSpPr>
          <p:cNvPr id="46083" name="灯片编号占位符 3">
            <a:extLst>
              <a:ext uri="{FF2B5EF4-FFF2-40B4-BE49-F238E27FC236}">
                <a16:creationId xmlns:a16="http://schemas.microsoft.com/office/drawing/2014/main" id="{8585C163-758A-3B43-BF83-ECCDDE71793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A03EF3C-004F-2445-8720-1F8DEF40633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幻灯片图像占位符 1">
            <a:extLst>
              <a:ext uri="{FF2B5EF4-FFF2-40B4-BE49-F238E27FC236}">
                <a16:creationId xmlns:a16="http://schemas.microsoft.com/office/drawing/2014/main" id="{905C2F69-10F8-F34F-BC06-F25D78B6AC30}"/>
              </a:ext>
            </a:extLst>
          </p:cNvPr>
          <p:cNvSpPr>
            <a:spLocks noGrp="1" noRot="1" noChangeAspect="1" noChangeArrowheads="1" noTextEdit="1"/>
          </p:cNvSpPr>
          <p:nvPr>
            <p:ph type="sldImg"/>
          </p:nvPr>
        </p:nvSpPr>
        <p:spPr>
          <a:ln/>
        </p:spPr>
      </p:sp>
      <p:sp>
        <p:nvSpPr>
          <p:cNvPr id="48130" name="备注占位符 2">
            <a:extLst>
              <a:ext uri="{FF2B5EF4-FFF2-40B4-BE49-F238E27FC236}">
                <a16:creationId xmlns:a16="http://schemas.microsoft.com/office/drawing/2014/main" id="{F510E27F-75F4-2045-8E65-25EDDFF317D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But in comparison with centralized shared memory multiprocessors, distributed version requires more complex designs to handle inter-processor communication and distributed memory.</a:t>
            </a:r>
            <a:endParaRPr lang="zh-CN" altLang="en-US">
              <a:latin typeface="Arial" panose="020B0604020202020204" pitchFamily="34" charset="0"/>
            </a:endParaRPr>
          </a:p>
        </p:txBody>
      </p:sp>
      <p:sp>
        <p:nvSpPr>
          <p:cNvPr id="48131" name="灯片编号占位符 3">
            <a:extLst>
              <a:ext uri="{FF2B5EF4-FFF2-40B4-BE49-F238E27FC236}">
                <a16:creationId xmlns:a16="http://schemas.microsoft.com/office/drawing/2014/main" id="{490D79DA-5539-7249-9DE9-2DB026FE652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9BE60F6-919F-EF45-875A-52D1DBD75C9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幻灯片图像占位符 1">
            <a:extLst>
              <a:ext uri="{FF2B5EF4-FFF2-40B4-BE49-F238E27FC236}">
                <a16:creationId xmlns:a16="http://schemas.microsoft.com/office/drawing/2014/main" id="{6E03FFCE-AB26-8D4D-88B5-1197D80F6B4E}"/>
              </a:ext>
            </a:extLst>
          </p:cNvPr>
          <p:cNvSpPr>
            <a:spLocks noGrp="1" noRot="1" noChangeAspect="1" noChangeArrowheads="1" noTextEdit="1"/>
          </p:cNvSpPr>
          <p:nvPr>
            <p:ph type="sldImg"/>
          </p:nvPr>
        </p:nvSpPr>
        <p:spPr>
          <a:ln/>
        </p:spPr>
      </p:sp>
      <p:sp>
        <p:nvSpPr>
          <p:cNvPr id="50178" name="备注占位符 2">
            <a:extLst>
              <a:ext uri="{FF2B5EF4-FFF2-40B4-BE49-F238E27FC236}">
                <a16:creationId xmlns:a16="http://schemas.microsoft.com/office/drawing/2014/main" id="{4F996880-648B-4D4A-B743-02091BF675C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Given these muti-processor architectures, what are the challenges for making the most parallelism out of them?</a:t>
            </a:r>
          </a:p>
          <a:p>
            <a:r>
              <a:rPr lang="en-US" altLang="zh-CN">
                <a:latin typeface="Arial" panose="020B0604020202020204" pitchFamily="34" charset="0"/>
              </a:rPr>
              <a:t>In particular, limited parallelism within programs and relatively high communication cost of remote access would be the key challenges. </a:t>
            </a:r>
            <a:endParaRPr lang="zh-CN" altLang="en-US">
              <a:latin typeface="Arial" panose="020B0604020202020204" pitchFamily="34" charset="0"/>
            </a:endParaRPr>
          </a:p>
        </p:txBody>
      </p:sp>
      <p:sp>
        <p:nvSpPr>
          <p:cNvPr id="50179" name="灯片编号占位符 3">
            <a:extLst>
              <a:ext uri="{FF2B5EF4-FFF2-40B4-BE49-F238E27FC236}">
                <a16:creationId xmlns:a16="http://schemas.microsoft.com/office/drawing/2014/main" id="{A2E73C28-714A-F141-B216-50A332AA3C3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7A6C897-06CE-DF43-8FAE-C3ADBEEE7DD4}"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幻灯片图像占位符 1">
            <a:extLst>
              <a:ext uri="{FF2B5EF4-FFF2-40B4-BE49-F238E27FC236}">
                <a16:creationId xmlns:a16="http://schemas.microsoft.com/office/drawing/2014/main" id="{1ABA5746-656A-4D4F-B103-62DABA149EC8}"/>
              </a:ext>
            </a:extLst>
          </p:cNvPr>
          <p:cNvSpPr>
            <a:spLocks noGrp="1" noRot="1" noChangeAspect="1" noChangeArrowheads="1" noTextEdit="1"/>
          </p:cNvSpPr>
          <p:nvPr>
            <p:ph type="sldImg"/>
          </p:nvPr>
        </p:nvSpPr>
        <p:spPr>
          <a:ln/>
        </p:spPr>
      </p:sp>
      <p:sp>
        <p:nvSpPr>
          <p:cNvPr id="52226" name="备注占位符 2">
            <a:extLst>
              <a:ext uri="{FF2B5EF4-FFF2-40B4-BE49-F238E27FC236}">
                <a16:creationId xmlns:a16="http://schemas.microsoft.com/office/drawing/2014/main" id="{51FF77DC-1159-184B-B8A9-5292CA33CAE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Limited parallelism within programs will limit the extent of any parallel processor.</a:t>
            </a:r>
          </a:p>
          <a:p>
            <a:r>
              <a:rPr lang="en-US" altLang="zh-CN">
                <a:latin typeface="Arial" panose="020B0604020202020204" pitchFamily="34" charset="0"/>
              </a:rPr>
              <a:t>Two example code snippets.</a:t>
            </a:r>
            <a:endParaRPr lang="zh-CN" altLang="en-US">
              <a:latin typeface="Arial" panose="020B0604020202020204" pitchFamily="34" charset="0"/>
            </a:endParaRPr>
          </a:p>
        </p:txBody>
      </p:sp>
      <p:sp>
        <p:nvSpPr>
          <p:cNvPr id="52227" name="灯片编号占位符 3">
            <a:extLst>
              <a:ext uri="{FF2B5EF4-FFF2-40B4-BE49-F238E27FC236}">
                <a16:creationId xmlns:a16="http://schemas.microsoft.com/office/drawing/2014/main" id="{BE66D58A-C356-B542-80A9-01BDDD22F4EE}"/>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73CFD65-064B-DC4A-849F-89684FD79BE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幻灯片图像占位符 1">
            <a:extLst>
              <a:ext uri="{FF2B5EF4-FFF2-40B4-BE49-F238E27FC236}">
                <a16:creationId xmlns:a16="http://schemas.microsoft.com/office/drawing/2014/main" id="{E7BC711A-F6FB-B64B-907B-70D179F989BE}"/>
              </a:ext>
            </a:extLst>
          </p:cNvPr>
          <p:cNvSpPr>
            <a:spLocks noGrp="1" noRot="1" noChangeAspect="1" noChangeArrowheads="1" noTextEdit="1"/>
          </p:cNvSpPr>
          <p:nvPr>
            <p:ph type="sldImg"/>
          </p:nvPr>
        </p:nvSpPr>
        <p:spPr>
          <a:ln/>
        </p:spPr>
      </p:sp>
      <p:sp>
        <p:nvSpPr>
          <p:cNvPr id="17410" name="备注占位符 2">
            <a:extLst>
              <a:ext uri="{FF2B5EF4-FFF2-40B4-BE49-F238E27FC236}">
                <a16:creationId xmlns:a16="http://schemas.microsoft.com/office/drawing/2014/main" id="{558C2BD3-1BF2-3C44-A02F-9C8D7E2FF7A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latin typeface="Arial" panose="020B0604020202020204" pitchFamily="34" charset="0"/>
              </a:rPr>
              <a:t>All our previous discussions are based on a single processor, </a:t>
            </a:r>
          </a:p>
          <a:p>
            <a:pPr eaLnBrk="1" hangingPunct="1"/>
            <a:r>
              <a:rPr lang="en-US" altLang="zh-CN">
                <a:latin typeface="Arial" panose="020B0604020202020204" pitchFamily="34" charset="0"/>
              </a:rPr>
              <a:t>where when we consider about exploring parallelism to speed up computer execution, </a:t>
            </a:r>
          </a:p>
          <a:p>
            <a:pPr eaLnBrk="1" hangingPunct="1"/>
            <a:r>
              <a:rPr lang="en-US" altLang="zh-CN">
                <a:latin typeface="Arial" panose="020B0604020202020204" pitchFamily="34" charset="0"/>
              </a:rPr>
              <a:t>we pipeline a series of instructions. </a:t>
            </a:r>
          </a:p>
          <a:p>
            <a:pPr eaLnBrk="1" hangingPunct="1"/>
            <a:r>
              <a:rPr lang="en-US" altLang="zh-CN">
                <a:latin typeface="Arial" panose="020B0604020202020204" pitchFamily="34" charset="0"/>
              </a:rPr>
              <a:t>But by multiprocessor, we can propel parallelism from instruction level to thread level.</a:t>
            </a:r>
            <a:endParaRPr lang="zh-CN" altLang="en-US">
              <a:latin typeface="Arial" panose="020B0604020202020204" pitchFamily="34" charset="0"/>
            </a:endParaRPr>
          </a:p>
        </p:txBody>
      </p:sp>
      <p:sp>
        <p:nvSpPr>
          <p:cNvPr id="17411" name="灯片编号占位符 3">
            <a:extLst>
              <a:ext uri="{FF2B5EF4-FFF2-40B4-BE49-F238E27FC236}">
                <a16:creationId xmlns:a16="http://schemas.microsoft.com/office/drawing/2014/main" id="{D474217F-2CF7-1E4E-B625-2FBB2AC4482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C52268E-728B-DE4F-8D50-AABBBEE7D00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幻灯片图像占位符 1">
            <a:extLst>
              <a:ext uri="{FF2B5EF4-FFF2-40B4-BE49-F238E27FC236}">
                <a16:creationId xmlns:a16="http://schemas.microsoft.com/office/drawing/2014/main" id="{8273F7AE-EE4C-2C4D-98F9-F08F723BA50B}"/>
              </a:ext>
            </a:extLst>
          </p:cNvPr>
          <p:cNvSpPr>
            <a:spLocks noGrp="1" noRot="1" noChangeAspect="1" noChangeArrowheads="1" noTextEdit="1"/>
          </p:cNvSpPr>
          <p:nvPr>
            <p:ph type="sldImg"/>
          </p:nvPr>
        </p:nvSpPr>
        <p:spPr>
          <a:ln/>
        </p:spPr>
      </p:sp>
      <p:sp>
        <p:nvSpPr>
          <p:cNvPr id="54274" name="备注占位符 2">
            <a:extLst>
              <a:ext uri="{FF2B5EF4-FFF2-40B4-BE49-F238E27FC236}">
                <a16:creationId xmlns:a16="http://schemas.microsoft.com/office/drawing/2014/main" id="{B633354A-EAF8-C44D-A826-DE69B20FE67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Limited parallelism within programs will limit the extent of any parallel processor.</a:t>
            </a:r>
          </a:p>
          <a:p>
            <a:r>
              <a:rPr lang="en-US" altLang="zh-CN">
                <a:latin typeface="Arial" panose="020B0604020202020204" pitchFamily="34" charset="0"/>
              </a:rPr>
              <a:t>Two example code snippets.</a:t>
            </a:r>
            <a:endParaRPr lang="zh-CN" altLang="en-US">
              <a:latin typeface="Arial" panose="020B0604020202020204" pitchFamily="34" charset="0"/>
            </a:endParaRPr>
          </a:p>
        </p:txBody>
      </p:sp>
      <p:sp>
        <p:nvSpPr>
          <p:cNvPr id="54275" name="灯片编号占位符 3">
            <a:extLst>
              <a:ext uri="{FF2B5EF4-FFF2-40B4-BE49-F238E27FC236}">
                <a16:creationId xmlns:a16="http://schemas.microsoft.com/office/drawing/2014/main" id="{251CB63D-795A-1D48-9BB8-1389D07E55B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2D24D18-F33B-5848-A12D-A317A645DD24}"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幻灯片图像占位符 1">
            <a:extLst>
              <a:ext uri="{FF2B5EF4-FFF2-40B4-BE49-F238E27FC236}">
                <a16:creationId xmlns:a16="http://schemas.microsoft.com/office/drawing/2014/main" id="{94D1DF7D-771B-F44D-8E64-3066756F6185}"/>
              </a:ext>
            </a:extLst>
          </p:cNvPr>
          <p:cNvSpPr>
            <a:spLocks noGrp="1" noRot="1" noChangeAspect="1" noChangeArrowheads="1" noTextEdit="1"/>
          </p:cNvSpPr>
          <p:nvPr>
            <p:ph type="sldImg"/>
          </p:nvPr>
        </p:nvSpPr>
        <p:spPr>
          <a:ln/>
        </p:spPr>
      </p:sp>
      <p:sp>
        <p:nvSpPr>
          <p:cNvPr id="56322" name="备注占位符 2">
            <a:extLst>
              <a:ext uri="{FF2B5EF4-FFF2-40B4-BE49-F238E27FC236}">
                <a16:creationId xmlns:a16="http://schemas.microsoft.com/office/drawing/2014/main" id="{F8684791-982E-4144-9106-F85C0916E85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Limited parallelism within programs will limit the extent of any parallel processor.</a:t>
            </a:r>
          </a:p>
          <a:p>
            <a:r>
              <a:rPr lang="en-US" altLang="zh-CN">
                <a:latin typeface="Arial" panose="020B0604020202020204" pitchFamily="34" charset="0"/>
              </a:rPr>
              <a:t>Two example code snippets.</a:t>
            </a:r>
            <a:endParaRPr lang="zh-CN" altLang="en-US">
              <a:latin typeface="Arial" panose="020B0604020202020204" pitchFamily="34" charset="0"/>
            </a:endParaRPr>
          </a:p>
        </p:txBody>
      </p:sp>
      <p:sp>
        <p:nvSpPr>
          <p:cNvPr id="56323" name="灯片编号占位符 3">
            <a:extLst>
              <a:ext uri="{FF2B5EF4-FFF2-40B4-BE49-F238E27FC236}">
                <a16:creationId xmlns:a16="http://schemas.microsoft.com/office/drawing/2014/main" id="{263C82F0-D121-C640-A87A-D1E98D23AD6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F395061-8CCF-D24E-988F-329AA91916F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For simplicity in this example, assume that the program operates in only two modes: parallel with all processors fully used, which is the enhanced mode, or serial with only one processor in use. With this simplification, the speedup in enhanced mode is simply the number of processors, whereas the fraction of enhanced mode is the time spent in parallel mode.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23</a:t>
            </a:fld>
            <a:endParaRPr lang="en-US" altLang="zh-CN"/>
          </a:p>
        </p:txBody>
      </p:sp>
    </p:spTree>
    <p:extLst>
      <p:ext uri="{BB962C8B-B14F-4D97-AF65-F5344CB8AC3E}">
        <p14:creationId xmlns:p14="http://schemas.microsoft.com/office/powerpoint/2010/main" val="12400820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Thus, to achieve a speedup of 80 with 100 processors, only 0.25% of the original computation can be sequential! Of course, to achieve linear speedup (speedup of n with n processors), the entire program must usually be parallel with no serial portions. In practice, programs do not just operate in fully parallel or sequential mode, but often use less than the full complement of the processors when running in parallel mode. Amdahl’s Law can be used to analyze applications with varying amounts of speedup, as the next example shows.</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a:t>
            </a:fld>
            <a:endParaRPr lang="en-US" altLang="zh-CN"/>
          </a:p>
        </p:txBody>
      </p:sp>
    </p:spTree>
    <p:extLst>
      <p:ext uri="{BB962C8B-B14F-4D97-AF65-F5344CB8AC3E}">
        <p14:creationId xmlns:p14="http://schemas.microsoft.com/office/powerpoint/2010/main" val="7092436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a:extLst>
              <a:ext uri="{FF2B5EF4-FFF2-40B4-BE49-F238E27FC236}">
                <a16:creationId xmlns:a16="http://schemas.microsoft.com/office/drawing/2014/main" id="{D62B2A24-0B69-E146-8302-498ABA0E41EA}"/>
              </a:ext>
            </a:extLst>
          </p:cNvPr>
          <p:cNvSpPr>
            <a:spLocks noGrp="1" noRot="1" noChangeAspect="1" noChangeArrowheads="1" noTextEdit="1"/>
          </p:cNvSpPr>
          <p:nvPr>
            <p:ph type="sldImg"/>
          </p:nvPr>
        </p:nvSpPr>
        <p:spPr>
          <a:ln/>
        </p:spPr>
      </p:sp>
      <p:sp>
        <p:nvSpPr>
          <p:cNvPr id="62466" name="Notes Placeholder 2">
            <a:extLst>
              <a:ext uri="{FF2B5EF4-FFF2-40B4-BE49-F238E27FC236}">
                <a16:creationId xmlns:a16="http://schemas.microsoft.com/office/drawing/2014/main" id="{18F14C4D-CEDB-2D43-913A-E409CA28132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Based on previous example, an observation</a:t>
            </a:r>
          </a:p>
        </p:txBody>
      </p:sp>
      <p:sp>
        <p:nvSpPr>
          <p:cNvPr id="62467" name="Slide Number Placeholder 3">
            <a:extLst>
              <a:ext uri="{FF2B5EF4-FFF2-40B4-BE49-F238E27FC236}">
                <a16:creationId xmlns:a16="http://schemas.microsoft.com/office/drawing/2014/main" id="{1C590E2E-8D41-C14C-A985-74157D3A856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DF0BA36-51FA-8346-B958-ED667DF4F2B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幻灯片图像占位符 1">
            <a:extLst>
              <a:ext uri="{FF2B5EF4-FFF2-40B4-BE49-F238E27FC236}">
                <a16:creationId xmlns:a16="http://schemas.microsoft.com/office/drawing/2014/main" id="{B676F8F5-B2BB-4246-A4DB-82E3789755C6}"/>
              </a:ext>
            </a:extLst>
          </p:cNvPr>
          <p:cNvSpPr>
            <a:spLocks noGrp="1" noRot="1" noChangeAspect="1" noChangeArrowheads="1" noTextEdit="1"/>
          </p:cNvSpPr>
          <p:nvPr>
            <p:ph type="sldImg"/>
          </p:nvPr>
        </p:nvSpPr>
        <p:spPr>
          <a:ln/>
        </p:spPr>
      </p:sp>
      <p:sp>
        <p:nvSpPr>
          <p:cNvPr id="70658" name="备注占位符 2">
            <a:extLst>
              <a:ext uri="{FF2B5EF4-FFF2-40B4-BE49-F238E27FC236}">
                <a16:creationId xmlns:a16="http://schemas.microsoft.com/office/drawing/2014/main" id="{1F953DF4-6283-A740-B8C7-19A997FF5A2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Now, more details about centralized shared-memory architecture.</a:t>
            </a:r>
            <a:endParaRPr lang="zh-CN" altLang="en-US">
              <a:latin typeface="Arial" panose="020B0604020202020204" pitchFamily="34" charset="0"/>
            </a:endParaRPr>
          </a:p>
        </p:txBody>
      </p:sp>
      <p:sp>
        <p:nvSpPr>
          <p:cNvPr id="70659" name="灯片编号占位符 3">
            <a:extLst>
              <a:ext uri="{FF2B5EF4-FFF2-40B4-BE49-F238E27FC236}">
                <a16:creationId xmlns:a16="http://schemas.microsoft.com/office/drawing/2014/main" id="{BD18F2AE-38C2-3D43-B5B0-5A34637603C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5E30286-8027-6E4C-84C8-8113D460B6B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幻灯片图像占位符 1">
            <a:extLst>
              <a:ext uri="{FF2B5EF4-FFF2-40B4-BE49-F238E27FC236}">
                <a16:creationId xmlns:a16="http://schemas.microsoft.com/office/drawing/2014/main" id="{F9427C3B-4714-C446-A2AA-95D40A90CFF8}"/>
              </a:ext>
            </a:extLst>
          </p:cNvPr>
          <p:cNvSpPr>
            <a:spLocks noGrp="1" noRot="1" noChangeAspect="1" noChangeArrowheads="1" noTextEdit="1"/>
          </p:cNvSpPr>
          <p:nvPr>
            <p:ph type="sldImg"/>
          </p:nvPr>
        </p:nvSpPr>
        <p:spPr>
          <a:ln/>
        </p:spPr>
      </p:sp>
      <p:sp>
        <p:nvSpPr>
          <p:cNvPr id="72706" name="备注占位符 2">
            <a:extLst>
              <a:ext uri="{FF2B5EF4-FFF2-40B4-BE49-F238E27FC236}">
                <a16:creationId xmlns:a16="http://schemas.microsoft.com/office/drawing/2014/main" id="{45E1D89E-8276-2B4E-B1ED-B95B545017B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Between processors and the centralized shared main memory, there are large, multilevel caches to reduce memory bandwidth demands. </a:t>
            </a:r>
            <a:endParaRPr lang="zh-CN" altLang="en-US">
              <a:latin typeface="Arial" panose="020B0604020202020204" pitchFamily="34" charset="0"/>
            </a:endParaRPr>
          </a:p>
        </p:txBody>
      </p:sp>
      <p:sp>
        <p:nvSpPr>
          <p:cNvPr id="72707" name="灯片编号占位符 3">
            <a:extLst>
              <a:ext uri="{FF2B5EF4-FFF2-40B4-BE49-F238E27FC236}">
                <a16:creationId xmlns:a16="http://schemas.microsoft.com/office/drawing/2014/main" id="{2946B13A-1AFE-D84C-BFF9-058DD84F570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2EB6757-6FC7-444B-AEFB-AB716728416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幻灯片图像占位符 1">
            <a:extLst>
              <a:ext uri="{FF2B5EF4-FFF2-40B4-BE49-F238E27FC236}">
                <a16:creationId xmlns:a16="http://schemas.microsoft.com/office/drawing/2014/main" id="{4CC6A279-9E81-4944-96DE-F3EEDB984C08}"/>
              </a:ext>
            </a:extLst>
          </p:cNvPr>
          <p:cNvSpPr>
            <a:spLocks noGrp="1" noRot="1" noChangeAspect="1" noChangeArrowheads="1" noTextEdit="1"/>
          </p:cNvSpPr>
          <p:nvPr>
            <p:ph type="sldImg"/>
          </p:nvPr>
        </p:nvSpPr>
        <p:spPr>
          <a:ln/>
        </p:spPr>
      </p:sp>
      <p:sp>
        <p:nvSpPr>
          <p:cNvPr id="74754" name="备注占位符 2">
            <a:extLst>
              <a:ext uri="{FF2B5EF4-FFF2-40B4-BE49-F238E27FC236}">
                <a16:creationId xmlns:a16="http://schemas.microsoft.com/office/drawing/2014/main" id="{F205A072-5F9F-A140-B74D-5DA23F52A9C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Cached data are either private or shared.</a:t>
            </a:r>
            <a:endParaRPr lang="zh-CN" altLang="en-US">
              <a:latin typeface="Arial" panose="020B0604020202020204" pitchFamily="34" charset="0"/>
            </a:endParaRPr>
          </a:p>
        </p:txBody>
      </p:sp>
      <p:sp>
        <p:nvSpPr>
          <p:cNvPr id="74755" name="灯片编号占位符 3">
            <a:extLst>
              <a:ext uri="{FF2B5EF4-FFF2-40B4-BE49-F238E27FC236}">
                <a16:creationId xmlns:a16="http://schemas.microsoft.com/office/drawing/2014/main" id="{6825013B-AB86-224E-9363-CF76D0BE8A3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9088370-610D-7F44-9263-325344F8808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幻灯片图像占位符 1">
            <a:extLst>
              <a:ext uri="{FF2B5EF4-FFF2-40B4-BE49-F238E27FC236}">
                <a16:creationId xmlns:a16="http://schemas.microsoft.com/office/drawing/2014/main" id="{C91FE17F-EABB-C244-9276-8439F2E46213}"/>
              </a:ext>
            </a:extLst>
          </p:cNvPr>
          <p:cNvSpPr>
            <a:spLocks noGrp="1" noRot="1" noChangeAspect="1" noChangeArrowheads="1" noTextEdit="1"/>
          </p:cNvSpPr>
          <p:nvPr>
            <p:ph type="sldImg"/>
          </p:nvPr>
        </p:nvSpPr>
        <p:spPr>
          <a:ln/>
        </p:spPr>
      </p:sp>
      <p:sp>
        <p:nvSpPr>
          <p:cNvPr id="76802" name="备注占位符 2">
            <a:extLst>
              <a:ext uri="{FF2B5EF4-FFF2-40B4-BE49-F238E27FC236}">
                <a16:creationId xmlns:a16="http://schemas.microsoft.com/office/drawing/2014/main" id="{E0430D32-E3C4-C046-9318-4495BA66C90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Private data can be used by only a single processor.</a:t>
            </a:r>
            <a:endParaRPr lang="zh-CN" altLang="en-US">
              <a:latin typeface="Arial" panose="020B0604020202020204" pitchFamily="34" charset="0"/>
            </a:endParaRPr>
          </a:p>
        </p:txBody>
      </p:sp>
      <p:sp>
        <p:nvSpPr>
          <p:cNvPr id="76803" name="灯片编号占位符 3">
            <a:extLst>
              <a:ext uri="{FF2B5EF4-FFF2-40B4-BE49-F238E27FC236}">
                <a16:creationId xmlns:a16="http://schemas.microsoft.com/office/drawing/2014/main" id="{83175D2D-5CD0-E243-907C-75F580B7AE0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13071F6-133D-074A-8F7E-5269D4A5D41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a:extLst>
              <a:ext uri="{FF2B5EF4-FFF2-40B4-BE49-F238E27FC236}">
                <a16:creationId xmlns:a16="http://schemas.microsoft.com/office/drawing/2014/main" id="{01AB1ED3-F9BA-5347-804C-EB3C7421CABE}"/>
              </a:ext>
            </a:extLst>
          </p:cNvPr>
          <p:cNvSpPr>
            <a:spLocks noGrp="1" noRot="1" noChangeAspect="1" noChangeArrowheads="1" noTextEdit="1"/>
          </p:cNvSpPr>
          <p:nvPr>
            <p:ph type="sldImg"/>
          </p:nvPr>
        </p:nvSpPr>
        <p:spPr>
          <a:ln/>
        </p:spPr>
      </p:sp>
      <p:sp>
        <p:nvSpPr>
          <p:cNvPr id="78850" name="备注占位符 2">
            <a:extLst>
              <a:ext uri="{FF2B5EF4-FFF2-40B4-BE49-F238E27FC236}">
                <a16:creationId xmlns:a16="http://schemas.microsoft.com/office/drawing/2014/main" id="{98DC6AD7-EEE2-0F4F-8410-B7E7E26DAB1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While shared data can be used by multiple processors,</a:t>
            </a:r>
          </a:p>
          <a:p>
            <a:r>
              <a:rPr lang="en-US" altLang="zh-CN">
                <a:latin typeface="Arial" panose="020B0604020202020204" pitchFamily="34" charset="0"/>
              </a:rPr>
              <a:t>Shared data may be replicated in multiple caches to reduce access latency</a:t>
            </a:r>
            <a:endParaRPr lang="zh-CN" altLang="en-US">
              <a:latin typeface="Arial" panose="020B0604020202020204" pitchFamily="34" charset="0"/>
            </a:endParaRPr>
          </a:p>
        </p:txBody>
      </p:sp>
      <p:sp>
        <p:nvSpPr>
          <p:cNvPr id="78851" name="灯片编号占位符 3">
            <a:extLst>
              <a:ext uri="{FF2B5EF4-FFF2-40B4-BE49-F238E27FC236}">
                <a16:creationId xmlns:a16="http://schemas.microsoft.com/office/drawing/2014/main" id="{EEA35B9E-859B-2344-AF5F-1ED0D215BA4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AF3646C-208D-5E45-AD63-E846ACBB85F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620F5288-282A-2041-9436-FC9B68A72B5A}"/>
              </a:ext>
            </a:extLst>
          </p:cNvPr>
          <p:cNvSpPr>
            <a:spLocks noGrp="1" noRot="1" noChangeAspect="1" noChangeArrowheads="1" noTextEdit="1"/>
          </p:cNvSpPr>
          <p:nvPr>
            <p:ph type="sldImg"/>
          </p:nvPr>
        </p:nvSpPr>
        <p:spPr>
          <a:ln/>
        </p:spPr>
      </p:sp>
      <p:sp>
        <p:nvSpPr>
          <p:cNvPr id="19458" name="备注占位符 2">
            <a:extLst>
              <a:ext uri="{FF2B5EF4-FFF2-40B4-BE49-F238E27FC236}">
                <a16:creationId xmlns:a16="http://schemas.microsoft.com/office/drawing/2014/main" id="{CC03B2B9-037B-EB4D-AC3A-38CAE3044EF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dirty="0">
                <a:latin typeface="Arial" panose="020B0604020202020204" pitchFamily="34" charset="0"/>
              </a:rPr>
              <a:t>All our previous discussions are based on a single processor, </a:t>
            </a:r>
          </a:p>
          <a:p>
            <a:pPr eaLnBrk="1" hangingPunct="1"/>
            <a:r>
              <a:rPr lang="en-US" altLang="zh-CN" dirty="0">
                <a:latin typeface="Arial" panose="020B0604020202020204" pitchFamily="34" charset="0"/>
              </a:rPr>
              <a:t>where when we consider about exploring parallelism to speed up computer execution, </a:t>
            </a:r>
          </a:p>
          <a:p>
            <a:pPr eaLnBrk="1" hangingPunct="1"/>
            <a:r>
              <a:rPr lang="en-US" altLang="zh-CN" dirty="0">
                <a:latin typeface="Arial" panose="020B0604020202020204" pitchFamily="34" charset="0"/>
              </a:rPr>
              <a:t>we pipeline a series of instructions. </a:t>
            </a:r>
          </a:p>
          <a:p>
            <a:pPr eaLnBrk="1" hangingPunct="1"/>
            <a:r>
              <a:rPr lang="en-US" altLang="zh-CN" dirty="0">
                <a:latin typeface="Arial" panose="020B0604020202020204" pitchFamily="34" charset="0"/>
              </a:rPr>
              <a:t>But by multiprocessor, we can propel parallelism from instruction level to thread level.</a:t>
            </a:r>
          </a:p>
          <a:p>
            <a:pPr eaLnBrk="1" hangingPunct="1"/>
            <a:endParaRPr lang="en-US" altLang="zh-CN" dirty="0">
              <a:latin typeface="Arial" panose="020B0604020202020204" pitchFamily="34" charset="0"/>
            </a:endParaRPr>
          </a:p>
          <a:p>
            <a:pPr eaLnBrk="1" hangingPunct="1"/>
            <a:r>
              <a:rPr lang="en-US" altLang="en-CN" dirty="0">
                <a:latin typeface="Arial" panose="020B0604020202020204" pitchFamily="34" charset="0"/>
              </a:rPr>
              <a:t>Although the amount of computation assigned to a thread, called the </a:t>
            </a:r>
            <a:r>
              <a:rPr lang="en-US" altLang="en-CN" i="1" dirty="0">
                <a:latin typeface="Arial" panose="020B0604020202020204" pitchFamily="34" charset="0"/>
              </a:rPr>
              <a:t>grain size</a:t>
            </a:r>
            <a:r>
              <a:rPr lang="en-US" altLang="en-CN" dirty="0">
                <a:latin typeface="Arial" panose="020B0604020202020204" pitchFamily="34" charset="0"/>
              </a:rPr>
              <a:t>, is important in considering how to exploit thread-level parallelism efficiently, the important qualitative distinction from instruction-level parallelism is that thread-level parallelism is identified at a high level by the software system or programmer and that the threads consist of hundreds to millions of instructions that may be executed in parallel. </a:t>
            </a:r>
          </a:p>
        </p:txBody>
      </p:sp>
      <p:sp>
        <p:nvSpPr>
          <p:cNvPr id="19459" name="灯片编号占位符 3">
            <a:extLst>
              <a:ext uri="{FF2B5EF4-FFF2-40B4-BE49-F238E27FC236}">
                <a16:creationId xmlns:a16="http://schemas.microsoft.com/office/drawing/2014/main" id="{B5C146A8-D6BB-3044-AADE-59A4853A786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E3A636F-007F-E14A-AA41-B3739A04049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幻灯片图像占位符 1">
            <a:extLst>
              <a:ext uri="{FF2B5EF4-FFF2-40B4-BE49-F238E27FC236}">
                <a16:creationId xmlns:a16="http://schemas.microsoft.com/office/drawing/2014/main" id="{982EA8D9-8F77-E44E-B296-52D1FCBA2FE8}"/>
              </a:ext>
            </a:extLst>
          </p:cNvPr>
          <p:cNvSpPr>
            <a:spLocks noGrp="1" noRot="1" noChangeAspect="1" noChangeArrowheads="1" noTextEdit="1"/>
          </p:cNvSpPr>
          <p:nvPr>
            <p:ph type="sldImg"/>
          </p:nvPr>
        </p:nvSpPr>
        <p:spPr>
          <a:ln/>
        </p:spPr>
      </p:sp>
      <p:sp>
        <p:nvSpPr>
          <p:cNvPr id="80898" name="备注占位符 2">
            <a:extLst>
              <a:ext uri="{FF2B5EF4-FFF2-40B4-BE49-F238E27FC236}">
                <a16:creationId xmlns:a16="http://schemas.microsoft.com/office/drawing/2014/main" id="{F28EA797-C193-1648-B0EF-7D22A397F3E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For replicated data across different caches, additional precautions are needed to guarantee their coherence.</a:t>
            </a:r>
          </a:p>
          <a:p>
            <a:r>
              <a:rPr lang="en-US" altLang="zh-CN">
                <a:latin typeface="Arial" panose="020B0604020202020204" pitchFamily="34" charset="0"/>
              </a:rPr>
              <a:t>Otherwise, different processors may have different values of the same memory location.</a:t>
            </a:r>
            <a:endParaRPr lang="zh-CN" altLang="en-US">
              <a:latin typeface="Arial" panose="020B0604020202020204" pitchFamily="34" charset="0"/>
            </a:endParaRPr>
          </a:p>
        </p:txBody>
      </p:sp>
      <p:sp>
        <p:nvSpPr>
          <p:cNvPr id="80899" name="灯片编号占位符 3">
            <a:extLst>
              <a:ext uri="{FF2B5EF4-FFF2-40B4-BE49-F238E27FC236}">
                <a16:creationId xmlns:a16="http://schemas.microsoft.com/office/drawing/2014/main" id="{8E229D84-4923-2645-8E5E-2AF70F36BE7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3A7BF5B-9AD1-5146-9379-1C186281A4A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幻灯片图像占位符 1">
            <a:extLst>
              <a:ext uri="{FF2B5EF4-FFF2-40B4-BE49-F238E27FC236}">
                <a16:creationId xmlns:a16="http://schemas.microsoft.com/office/drawing/2014/main" id="{066BAE2A-3E6D-ED46-86D0-0718BE006390}"/>
              </a:ext>
            </a:extLst>
          </p:cNvPr>
          <p:cNvSpPr>
            <a:spLocks noGrp="1" noRot="1" noChangeAspect="1" noChangeArrowheads="1" noTextEdit="1"/>
          </p:cNvSpPr>
          <p:nvPr>
            <p:ph type="sldImg"/>
          </p:nvPr>
        </p:nvSpPr>
        <p:spPr>
          <a:ln/>
        </p:spPr>
      </p:sp>
      <p:sp>
        <p:nvSpPr>
          <p:cNvPr id="82946" name="备注占位符 2">
            <a:extLst>
              <a:ext uri="{FF2B5EF4-FFF2-40B4-BE49-F238E27FC236}">
                <a16:creationId xmlns:a16="http://schemas.microsoft.com/office/drawing/2014/main" id="{38E969A3-7A66-9645-B9F1-C153DF7E408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The problem concerning whether the value of shared data is identical in different caches is called cache coherence problem.</a:t>
            </a:r>
          </a:p>
          <a:p>
            <a:endParaRPr lang="en-US" altLang="zh-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Figure5.3 The cache coherence problem for a single memory location(X), read and written by two processors (A and B). We initially assume that neither cache contains the variable and that X has the value 1. We also assume a write- through cache; a write-back cache adds some additional but similar complications. After the value of X has been written by A, A’s cache and the memory both contain the new value, but B’s cache does not, and if B reads the value of X it will receive 1! </a:t>
            </a:r>
            <a:endParaRPr lang="en-US" dirty="0"/>
          </a:p>
        </p:txBody>
      </p:sp>
      <p:sp>
        <p:nvSpPr>
          <p:cNvPr id="82947" name="灯片编号占位符 3">
            <a:extLst>
              <a:ext uri="{FF2B5EF4-FFF2-40B4-BE49-F238E27FC236}">
                <a16:creationId xmlns:a16="http://schemas.microsoft.com/office/drawing/2014/main" id="{1179C6E6-C36D-154B-84C2-B3C655DDC01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48BE16F-3306-1342-BDDC-BAFE101A321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幻灯片图像占位符 1">
            <a:extLst>
              <a:ext uri="{FF2B5EF4-FFF2-40B4-BE49-F238E27FC236}">
                <a16:creationId xmlns:a16="http://schemas.microsoft.com/office/drawing/2014/main" id="{BBF53194-6FF2-9C41-A17D-E351D511B366}"/>
              </a:ext>
            </a:extLst>
          </p:cNvPr>
          <p:cNvSpPr>
            <a:spLocks noGrp="1" noRot="1" noChangeAspect="1" noChangeArrowheads="1" noTextEdit="1"/>
          </p:cNvSpPr>
          <p:nvPr>
            <p:ph type="sldImg"/>
          </p:nvPr>
        </p:nvSpPr>
        <p:spPr>
          <a:ln/>
        </p:spPr>
      </p:sp>
      <p:sp>
        <p:nvSpPr>
          <p:cNvPr id="84994" name="备注占位符 2">
            <a:extLst>
              <a:ext uri="{FF2B5EF4-FFF2-40B4-BE49-F238E27FC236}">
                <a16:creationId xmlns:a16="http://schemas.microsoft.com/office/drawing/2014/main" id="{5F1303C7-87EA-1C46-889D-41F70C5BC77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The cache coherence problem is interested in two states of cached data.</a:t>
            </a:r>
          </a:p>
          <a:p>
            <a:r>
              <a:rPr lang="en-US" altLang="zh-CN">
                <a:latin typeface="Arial" panose="020B0604020202020204" pitchFamily="34" charset="0"/>
              </a:rPr>
              <a:t>Global state is defined by main memory;</a:t>
            </a:r>
          </a:p>
          <a:p>
            <a:r>
              <a:rPr lang="en-US" altLang="zh-CN">
                <a:latin typeface="Arial" panose="020B0604020202020204" pitchFamily="34" charset="0"/>
              </a:rPr>
              <a:t>Local state is defined by individual caches.</a:t>
            </a:r>
          </a:p>
        </p:txBody>
      </p:sp>
      <p:sp>
        <p:nvSpPr>
          <p:cNvPr id="84995" name="灯片编号占位符 3">
            <a:extLst>
              <a:ext uri="{FF2B5EF4-FFF2-40B4-BE49-F238E27FC236}">
                <a16:creationId xmlns:a16="http://schemas.microsoft.com/office/drawing/2014/main" id="{E633C12F-9A5C-864A-B7A1-B357A578C2E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0B8003B-7D73-B24D-AE9C-C04A9955E94F}"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幻灯片图像占位符 1">
            <a:extLst>
              <a:ext uri="{FF2B5EF4-FFF2-40B4-BE49-F238E27FC236}">
                <a16:creationId xmlns:a16="http://schemas.microsoft.com/office/drawing/2014/main" id="{9D47C602-35BD-8346-B639-4FABA8B5C10C}"/>
              </a:ext>
            </a:extLst>
          </p:cNvPr>
          <p:cNvSpPr>
            <a:spLocks noGrp="1" noRot="1" noChangeAspect="1" noChangeArrowheads="1" noTextEdit="1"/>
          </p:cNvSpPr>
          <p:nvPr>
            <p:ph type="sldImg"/>
          </p:nvPr>
        </p:nvSpPr>
        <p:spPr>
          <a:ln/>
        </p:spPr>
      </p:sp>
      <p:sp>
        <p:nvSpPr>
          <p:cNvPr id="87042" name="备注占位符 2">
            <a:extLst>
              <a:ext uri="{FF2B5EF4-FFF2-40B4-BE49-F238E27FC236}">
                <a16:creationId xmlns:a16="http://schemas.microsoft.com/office/drawing/2014/main" id="{10724746-AE60-2441-8E0C-669A94EF5B8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Consistency is about ordering of all memory operations from different processors (i.e., to different memory locations).</a:t>
            </a:r>
          </a:p>
          <a:p>
            <a:r>
              <a:rPr lang="en-US" altLang="zh-CN" dirty="0">
                <a:latin typeface="Arial" panose="020B0604020202020204" pitchFamily="34" charset="0"/>
              </a:rPr>
              <a:t>Global ordering of accesses to all memory locations.</a:t>
            </a:r>
          </a:p>
          <a:p>
            <a:endParaRPr lang="en-US" altLang="zh-CN" dirty="0">
              <a:latin typeface="Arial" panose="020B0604020202020204" pitchFamily="34" charset="0"/>
            </a:endParaRPr>
          </a:p>
          <a:p>
            <a:r>
              <a:rPr lang="en-US" altLang="zh-CN" dirty="0">
                <a:latin typeface="Arial" panose="020B0604020202020204" pitchFamily="34" charset="0"/>
              </a:rPr>
              <a:t>Coherence is about ordering of operations from different processors to the same memory location.</a:t>
            </a:r>
          </a:p>
          <a:p>
            <a:r>
              <a:rPr lang="en-US" altLang="zh-CN" dirty="0">
                <a:latin typeface="Arial" panose="020B0604020202020204" pitchFamily="34" charset="0"/>
              </a:rPr>
              <a:t>Local ordering of accesses to each cache block.</a:t>
            </a:r>
          </a:p>
          <a:p>
            <a:endParaRPr lang="en-US" altLang="zh-CN" dirty="0">
              <a:latin typeface="Arial" panose="020B0604020202020204" pitchFamily="34" charset="0"/>
            </a:endParaRPr>
          </a:p>
          <a:p>
            <a:r>
              <a:rPr lang="en-US" altLang="zh-CN" dirty="0">
                <a:latin typeface="Arial" panose="020B0604020202020204" pitchFamily="34" charset="0"/>
              </a:rPr>
              <a:t>Cache coherence, memory consistency</a:t>
            </a:r>
          </a:p>
          <a:p>
            <a:r>
              <a:rPr lang="en-US" altLang="en-CN" dirty="0">
                <a:latin typeface="Arial" panose="020B0604020202020204" pitchFamily="34" charset="0"/>
                <a:hlinkClick r:id="rId3"/>
              </a:rPr>
              <a:t>https://www.quora.com/What-is-the-difference-between-cache-consistency-and-cache-coherence</a:t>
            </a:r>
            <a:endParaRPr lang="en-US" altLang="en-CN" dirty="0">
              <a:latin typeface="Arial" panose="020B0604020202020204" pitchFamily="34" charset="0"/>
            </a:endParaRPr>
          </a:p>
          <a:p>
            <a:endParaRPr lang="en-US" altLang="zh-CN" dirty="0">
              <a:latin typeface="Arial" panose="020B0604020202020204" pitchFamily="34" charset="0"/>
            </a:endParaRPr>
          </a:p>
          <a:p>
            <a:r>
              <a:rPr lang="en-US" altLang="zh-CN" dirty="0">
                <a:latin typeface="Arial" panose="020B0604020202020204" pitchFamily="34" charset="0"/>
              </a:rPr>
              <a:t>Quote from Aamir </a:t>
            </a:r>
            <a:r>
              <a:rPr lang="en-US" altLang="zh-CN" dirty="0" err="1">
                <a:latin typeface="Arial" panose="020B0604020202020204" pitchFamily="34" charset="0"/>
              </a:rPr>
              <a:t>Ogna</a:t>
            </a:r>
            <a:r>
              <a:rPr lang="en-US" altLang="zh-CN" dirty="0">
                <a:latin typeface="Arial" panose="020B0604020202020204" pitchFamily="34" charset="0"/>
              </a:rPr>
              <a:t>, CPU Verification Engineer</a:t>
            </a:r>
          </a:p>
          <a:p>
            <a:pPr rtl="0"/>
            <a:r>
              <a:rPr lang="en-US" altLang="zh-CN" dirty="0">
                <a:latin typeface="Arial" panose="020B0604020202020204" pitchFamily="34" charset="0"/>
              </a:rPr>
              <a:t>“</a:t>
            </a:r>
            <a:br>
              <a:rPr lang="en-US" sz="1200" b="0" i="0" kern="1200" dirty="0">
                <a:solidFill>
                  <a:schemeClr val="tx1"/>
                </a:solidFill>
                <a:effectLst/>
                <a:latin typeface="Arial" charset="0"/>
                <a:ea typeface="宋体" charset="-122"/>
                <a:cs typeface="+mn-cs"/>
              </a:rPr>
            </a:br>
            <a:r>
              <a:rPr lang="en-US" sz="1200" b="0" i="0" kern="1200" dirty="0">
                <a:solidFill>
                  <a:schemeClr val="tx1"/>
                </a:solidFill>
                <a:effectLst/>
                <a:latin typeface="Arial" charset="0"/>
                <a:ea typeface="宋体" charset="-122"/>
                <a:cs typeface="+mn-cs"/>
              </a:rPr>
              <a:t>As far as I know, there's no such thing is "cache" consistency. What you are referring to is probably memory consistency.</a:t>
            </a:r>
          </a:p>
          <a:p>
            <a:pPr rtl="0"/>
            <a:r>
              <a:rPr lang="en-US" sz="1200" b="0" i="0" kern="1200" dirty="0">
                <a:solidFill>
                  <a:schemeClr val="tx1"/>
                </a:solidFill>
                <a:effectLst/>
                <a:latin typeface="Arial" charset="0"/>
                <a:ea typeface="宋体" charset="-122"/>
                <a:cs typeface="+mn-cs"/>
              </a:rPr>
              <a:t>Cache coherency is relevant in a multicore system where each processor has a private L1 cache and at least one other level is shared. Memory consistency is relevant whether there are caches or not.</a:t>
            </a:r>
          </a:p>
          <a:p>
            <a:pPr rtl="0"/>
            <a:r>
              <a:rPr lang="en-US" sz="1200" b="0" i="0" kern="1200" dirty="0">
                <a:solidFill>
                  <a:schemeClr val="tx1"/>
                </a:solidFill>
                <a:effectLst/>
                <a:latin typeface="Arial" charset="0"/>
                <a:ea typeface="宋体" charset="-122"/>
                <a:cs typeface="+mn-cs"/>
              </a:rPr>
              <a:t>I like the way my professor taught it so I'll give the same example:</a:t>
            </a:r>
          </a:p>
          <a:p>
            <a:pPr rtl="0"/>
            <a:r>
              <a:rPr lang="en-US" sz="1200" b="0" i="0" kern="1200" dirty="0">
                <a:solidFill>
                  <a:schemeClr val="tx1"/>
                </a:solidFill>
                <a:effectLst/>
                <a:latin typeface="Arial" charset="0"/>
                <a:ea typeface="宋体" charset="-122"/>
                <a:cs typeface="+mn-cs"/>
              </a:rPr>
              <a:t>Let's say you are the main memory and you have two friends A and B who are two cores in a multicore environment:</a:t>
            </a:r>
          </a:p>
          <a:p>
            <a:pPr rtl="0"/>
            <a:r>
              <a:rPr lang="en-US" sz="1200" b="0" i="1" kern="1200" dirty="0">
                <a:solidFill>
                  <a:schemeClr val="tx1"/>
                </a:solidFill>
                <a:effectLst/>
                <a:latin typeface="Arial" charset="0"/>
                <a:ea typeface="宋体" charset="-122"/>
                <a:cs typeface="+mn-cs"/>
              </a:rPr>
              <a:t>A wants to go for a movie on Saturday. So he texts you asking for a good time. You reply back saying 9 PM is a good time. A gets the text, reads it and he is happy. He is also expecting you to co-ordinate the times with B.</a:t>
            </a:r>
            <a:endParaRPr lang="en-US" sz="1200" b="0" i="0" kern="1200" dirty="0">
              <a:solidFill>
                <a:schemeClr val="tx1"/>
              </a:solidFill>
              <a:effectLst/>
              <a:latin typeface="Arial" charset="0"/>
              <a:ea typeface="宋体" charset="-122"/>
              <a:cs typeface="+mn-cs"/>
            </a:endParaRPr>
          </a:p>
          <a:p>
            <a:pPr rtl="0"/>
            <a:r>
              <a:rPr lang="en-US" sz="1200" b="0" i="1" kern="1200" dirty="0">
                <a:solidFill>
                  <a:schemeClr val="tx1"/>
                </a:solidFill>
                <a:effectLst/>
                <a:latin typeface="Arial" charset="0"/>
                <a:ea typeface="宋体" charset="-122"/>
                <a:cs typeface="+mn-cs"/>
              </a:rPr>
              <a:t>A few minutes later, B texts you asking for the time of the movie. You send him the same reply you sent to A, 9 PM. At this point in time, all three of you are agreeing on the same time, that is to say, all of you have the same copy of data.</a:t>
            </a:r>
            <a:endParaRPr lang="en-US" sz="1200" b="0" i="0" kern="1200" dirty="0">
              <a:solidFill>
                <a:schemeClr val="tx1"/>
              </a:solidFill>
              <a:effectLst/>
              <a:latin typeface="Arial" charset="0"/>
              <a:ea typeface="宋体" charset="-122"/>
              <a:cs typeface="+mn-cs"/>
            </a:endParaRPr>
          </a:p>
          <a:p>
            <a:pPr rtl="0"/>
            <a:r>
              <a:rPr lang="en-US" sz="1200" b="0" i="1" kern="1200" dirty="0">
                <a:solidFill>
                  <a:schemeClr val="tx1"/>
                </a:solidFill>
                <a:effectLst/>
                <a:latin typeface="Arial" charset="0"/>
                <a:ea typeface="宋体" charset="-122"/>
                <a:cs typeface="+mn-cs"/>
              </a:rPr>
              <a:t>Something comes up in B's calendar and he needs to reschedule it. So he texts you saying instead of 9, you all will go for the movie at 10 PM. You get the text and your timing is updated. But you fail to pass on this message to A, who still thinks 9 PM is on.</a:t>
            </a:r>
            <a:endParaRPr lang="en-US" sz="1200" b="0" i="0" kern="1200" dirty="0">
              <a:solidFill>
                <a:schemeClr val="tx1"/>
              </a:solidFill>
              <a:effectLst/>
              <a:latin typeface="Arial" charset="0"/>
              <a:ea typeface="宋体" charset="-122"/>
              <a:cs typeface="+mn-cs"/>
            </a:endParaRPr>
          </a:p>
          <a:p>
            <a:pPr rtl="0"/>
            <a:r>
              <a:rPr lang="en-US" sz="1200" b="0" i="1" kern="1200" dirty="0">
                <a:solidFill>
                  <a:schemeClr val="tx1"/>
                </a:solidFill>
                <a:effectLst/>
                <a:latin typeface="Arial" charset="0"/>
                <a:ea typeface="宋体" charset="-122"/>
                <a:cs typeface="+mn-cs"/>
              </a:rPr>
              <a:t>At this point, you (main memory) and B (one of the cores) have the same data, but A (another core) has stale data, since the "write" to the data by B was never propagated to A. A will still show up at 9 PM for the movie, won't find either of you, get pissed off and watch the movie all alone, live texting you the entire story spoiling everything for you!</a:t>
            </a:r>
            <a:endParaRPr lang="en-US" sz="1200" b="0" i="0" kern="1200" dirty="0">
              <a:solidFill>
                <a:schemeClr val="tx1"/>
              </a:solidFill>
              <a:effectLst/>
              <a:latin typeface="Arial" charset="0"/>
              <a:ea typeface="宋体" charset="-122"/>
              <a:cs typeface="+mn-cs"/>
            </a:endParaRPr>
          </a:p>
          <a:p>
            <a:pPr rtl="0"/>
            <a:r>
              <a:rPr lang="en-US" sz="1200" b="0" i="0" kern="1200" dirty="0">
                <a:solidFill>
                  <a:schemeClr val="tx1"/>
                </a:solidFill>
                <a:effectLst/>
                <a:latin typeface="Arial" charset="0"/>
                <a:ea typeface="宋体" charset="-122"/>
                <a:cs typeface="+mn-cs"/>
              </a:rPr>
              <a:t>This is what cache coherency is all about. It's about making sure that every private copy is the same everywhere and if any changes are made, those changes are propagated to every private cache.</a:t>
            </a:r>
          </a:p>
          <a:p>
            <a:pPr rtl="0"/>
            <a:r>
              <a:rPr lang="en-US" sz="1200" b="0" i="0" kern="1200" dirty="0">
                <a:solidFill>
                  <a:schemeClr val="tx1"/>
                </a:solidFill>
                <a:effectLst/>
                <a:latin typeface="Arial" charset="0"/>
                <a:ea typeface="宋体" charset="-122"/>
                <a:cs typeface="+mn-cs"/>
              </a:rPr>
              <a:t>We can use the same example to understand memory consistency as well, but in this case, you are also a core:</a:t>
            </a:r>
          </a:p>
          <a:p>
            <a:pPr rtl="0"/>
            <a:r>
              <a:rPr lang="en-US" sz="1200" b="0" i="1" kern="1200" dirty="0">
                <a:solidFill>
                  <a:schemeClr val="tx1"/>
                </a:solidFill>
                <a:effectLst/>
                <a:latin typeface="Arial" charset="0"/>
                <a:ea typeface="宋体" charset="-122"/>
                <a:cs typeface="+mn-cs"/>
              </a:rPr>
              <a:t>A wants to go for the movie on Saturday at 9 PM. So he sends out a text_1 saying "Movie at 9" to both, you and B. A few minutes later, his plan changes and now he wants to watch it at 10 PM instead. So he sends out another text_2 saying "Movie at 10". So both, you and B are informed of the time changes, but something funky happens.</a:t>
            </a:r>
            <a:endParaRPr lang="en-US" sz="1200" b="0" i="0" kern="1200" dirty="0">
              <a:solidFill>
                <a:schemeClr val="tx1"/>
              </a:solidFill>
              <a:effectLst/>
              <a:latin typeface="Arial" charset="0"/>
              <a:ea typeface="宋体" charset="-122"/>
              <a:cs typeface="+mn-cs"/>
            </a:endParaRPr>
          </a:p>
          <a:p>
            <a:pPr rtl="0"/>
            <a:r>
              <a:rPr lang="en-US" sz="1200" b="0" i="1" kern="1200" dirty="0">
                <a:solidFill>
                  <a:schemeClr val="tx1"/>
                </a:solidFill>
                <a:effectLst/>
                <a:latin typeface="Arial" charset="0"/>
                <a:ea typeface="宋体" charset="-122"/>
                <a:cs typeface="+mn-cs"/>
              </a:rPr>
              <a:t>B's telephone network is crappy and he receives the text_2 BEFORE text_1. B is thinking the initial plan was 10 PM that got moved to 9 while you are thinking it was 9 PM that got moved to 10. In this case, both of you got updated copies, but at different times in a different order. Either ways, someone is going to get pissed and spoil the movie for the others.</a:t>
            </a:r>
            <a:endParaRPr lang="en-US" sz="1200" b="0" i="0" kern="1200" dirty="0">
              <a:solidFill>
                <a:schemeClr val="tx1"/>
              </a:solidFill>
              <a:effectLst/>
              <a:latin typeface="Arial" charset="0"/>
              <a:ea typeface="宋体" charset="-122"/>
              <a:cs typeface="+mn-cs"/>
            </a:endParaRPr>
          </a:p>
          <a:p>
            <a:pPr rtl="0"/>
            <a:r>
              <a:rPr lang="en-US" sz="1200" b="0" i="0" kern="1200" dirty="0">
                <a:solidFill>
                  <a:schemeClr val="tx1"/>
                </a:solidFill>
                <a:effectLst/>
                <a:latin typeface="Arial" charset="0"/>
                <a:ea typeface="宋体" charset="-122"/>
                <a:cs typeface="+mn-cs"/>
              </a:rPr>
              <a:t>This is memory consistency. It's not enough that a core sees the write happening to shared data, it's also important that they see the writes in the same order as other cores. Otherwise, data will be </a:t>
            </a:r>
            <a:r>
              <a:rPr lang="en-US" sz="1200" b="0" i="1" kern="1200" dirty="0">
                <a:solidFill>
                  <a:schemeClr val="tx1"/>
                </a:solidFill>
                <a:effectLst/>
                <a:latin typeface="Arial" charset="0"/>
                <a:ea typeface="宋体" charset="-122"/>
                <a:cs typeface="+mn-cs"/>
              </a:rPr>
              <a:t>inconsistent</a:t>
            </a:r>
            <a:r>
              <a:rPr lang="en-US" sz="1200" b="0" i="0" kern="1200" dirty="0">
                <a:solidFill>
                  <a:schemeClr val="tx1"/>
                </a:solidFill>
                <a:effectLst/>
                <a:latin typeface="Arial" charset="0"/>
                <a:ea typeface="宋体" charset="-122"/>
                <a:cs typeface="+mn-cs"/>
              </a:rPr>
              <a:t> across cores.</a:t>
            </a:r>
          </a:p>
          <a:p>
            <a:pPr rtl="0"/>
            <a:r>
              <a:rPr lang="en-US" sz="1200" b="0" i="0" kern="1200" dirty="0">
                <a:solidFill>
                  <a:schemeClr val="tx1"/>
                </a:solidFill>
                <a:effectLst/>
                <a:latin typeface="Arial" charset="0"/>
                <a:ea typeface="宋体" charset="-122"/>
                <a:cs typeface="+mn-cs"/>
              </a:rPr>
              <a:t>Hope this helps.</a:t>
            </a:r>
          </a:p>
          <a:p>
            <a:r>
              <a:rPr lang="en-US" altLang="zh-CN" dirty="0">
                <a:latin typeface="Arial" panose="020B0604020202020204" pitchFamily="34" charset="0"/>
              </a:rPr>
              <a:t>”</a:t>
            </a:r>
          </a:p>
          <a:p>
            <a:endParaRPr lang="en-US" altLang="zh-CN" dirty="0">
              <a:latin typeface="Arial" panose="020B0604020202020204" pitchFamily="34" charset="0"/>
            </a:endParaRPr>
          </a:p>
          <a:p>
            <a:endParaRPr lang="zh-CN" altLang="en-US" dirty="0">
              <a:latin typeface="Arial" panose="020B0604020202020204" pitchFamily="34" charset="0"/>
            </a:endParaRPr>
          </a:p>
        </p:txBody>
      </p:sp>
      <p:sp>
        <p:nvSpPr>
          <p:cNvPr id="87043" name="灯片编号占位符 3">
            <a:extLst>
              <a:ext uri="{FF2B5EF4-FFF2-40B4-BE49-F238E27FC236}">
                <a16:creationId xmlns:a16="http://schemas.microsoft.com/office/drawing/2014/main" id="{2CE1E65D-8282-904A-BCB7-81B5C47DD82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D15345A-8D5E-1D40-8462-38F45ED084E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 first property simply preserves program order—we expect this property to </a:t>
            </a:r>
            <a:endParaRPr lang="en-US" dirty="0">
              <a:effectLst/>
            </a:endParaRPr>
          </a:p>
          <a:p>
            <a:r>
              <a:rPr lang="en-US" sz="1200" kern="1200" dirty="0">
                <a:solidFill>
                  <a:schemeClr val="tx1"/>
                </a:solidFill>
                <a:effectLst/>
                <a:latin typeface="Arial" charset="0"/>
                <a:ea typeface="宋体" charset="-122"/>
                <a:cs typeface="+mn-cs"/>
              </a:rPr>
              <a:t>be true even in uniprocessors.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44</a:t>
            </a:fld>
            <a:endParaRPr lang="en-US" altLang="zh-CN"/>
          </a:p>
        </p:txBody>
      </p:sp>
    </p:spTree>
    <p:extLst>
      <p:ext uri="{BB962C8B-B14F-4D97-AF65-F5344CB8AC3E}">
        <p14:creationId xmlns:p14="http://schemas.microsoft.com/office/powerpoint/2010/main" val="40631836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second property defines the notion of what it means to have a coherent view of memory: if a processor could continuously read an old data value, we would clearly say that memory was incoherent.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45</a:t>
            </a:fld>
            <a:endParaRPr lang="en-US" altLang="zh-CN"/>
          </a:p>
        </p:txBody>
      </p:sp>
    </p:spTree>
    <p:extLst>
      <p:ext uri="{BB962C8B-B14F-4D97-AF65-F5344CB8AC3E}">
        <p14:creationId xmlns:p14="http://schemas.microsoft.com/office/powerpoint/2010/main" val="8277492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Slide Image Placeholder 1">
            <a:extLst>
              <a:ext uri="{FF2B5EF4-FFF2-40B4-BE49-F238E27FC236}">
                <a16:creationId xmlns:a16="http://schemas.microsoft.com/office/drawing/2014/main" id="{7F91D485-1C1A-1C41-87FD-A8D5D5EA43CD}"/>
              </a:ext>
            </a:extLst>
          </p:cNvPr>
          <p:cNvSpPr>
            <a:spLocks noGrp="1" noRot="1" noChangeAspect="1" noChangeArrowheads="1" noTextEdit="1"/>
          </p:cNvSpPr>
          <p:nvPr>
            <p:ph type="sldImg"/>
          </p:nvPr>
        </p:nvSpPr>
        <p:spPr>
          <a:ln/>
        </p:spPr>
      </p:sp>
      <p:sp>
        <p:nvSpPr>
          <p:cNvPr id="91138" name="Notes Placeholder 2">
            <a:extLst>
              <a:ext uri="{FF2B5EF4-FFF2-40B4-BE49-F238E27FC236}">
                <a16:creationId xmlns:a16="http://schemas.microsoft.com/office/drawing/2014/main" id="{5073E421-8F4B-4748-9DB0-6405FCDC7D0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Writes to the same location are </a:t>
            </a:r>
            <a:r>
              <a:rPr lang="en-US" altLang="en-CN" i="1" dirty="0">
                <a:latin typeface="Arial" panose="020B0604020202020204" pitchFamily="34" charset="0"/>
              </a:rPr>
              <a:t>serialized</a:t>
            </a:r>
            <a:r>
              <a:rPr lang="en-US" altLang="en-CN" dirty="0">
                <a:latin typeface="Arial" panose="020B0604020202020204" pitchFamily="34" charset="0"/>
              </a:rPr>
              <a:t>; that is, two writes to the same location by any two processors are seen in the same order by all processors. For example, if the values 1 and then 2 are written to a location, processors can never read the value of the location as 2 and then later read it as 1. </a:t>
            </a:r>
          </a:p>
          <a:p>
            <a:endParaRPr lang="en-CN" altLang="en-CN" dirty="0">
              <a:latin typeface="Arial" panose="020B0604020202020204" pitchFamily="34" charset="0"/>
            </a:endParaRPr>
          </a:p>
          <a:p>
            <a:r>
              <a:rPr lang="en-US" altLang="en-CN" dirty="0">
                <a:latin typeface="Arial" panose="020B0604020202020204" pitchFamily="34" charset="0"/>
              </a:rPr>
              <a:t>Sup- pose we did not serialize writes, and processor P1 writes location X followed by P2 writing location X. Serializing the writes ensures that every processor will see the write done by P2 at some point. If we did not serialize the writes, it might be the case that some processors could see the write of P2 first and then see the write of P1, maintaining the value written by P1 indefinitely. The simplest way to avoid such difficulties is to ensure that all writes to the same location are seen in the same order; this property is called </a:t>
            </a:r>
            <a:r>
              <a:rPr lang="en-US" altLang="en-CN" i="1" dirty="0">
                <a:latin typeface="Arial" panose="020B0604020202020204" pitchFamily="34" charset="0"/>
              </a:rPr>
              <a:t>write serialization</a:t>
            </a:r>
            <a:r>
              <a:rPr lang="en-US" altLang="en-CN" dirty="0">
                <a:latin typeface="Arial" panose="020B0604020202020204" pitchFamily="34" charset="0"/>
              </a:rPr>
              <a:t>. </a:t>
            </a:r>
          </a:p>
          <a:p>
            <a:endParaRPr lang="en-CN" altLang="en-CN" dirty="0">
              <a:latin typeface="Arial" panose="020B0604020202020204" pitchFamily="34" charset="0"/>
            </a:endParaRPr>
          </a:p>
        </p:txBody>
      </p:sp>
      <p:sp>
        <p:nvSpPr>
          <p:cNvPr id="91139" name="Slide Number Placeholder 3">
            <a:extLst>
              <a:ext uri="{FF2B5EF4-FFF2-40B4-BE49-F238E27FC236}">
                <a16:creationId xmlns:a16="http://schemas.microsoft.com/office/drawing/2014/main" id="{DED17AD9-9DB0-2B47-9914-EAA9C4C6569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3AE2E57-5350-774C-85C4-5B651A50610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Although the three properties just described are sufficient to ensure coherence, the question of when a written value will be seen is also important. To see why, observe that we cannot require that a read of X instantaneously see the value written for X by some other processor. If, for example, a write of X on one processor precedes a read of X on another processor by a very small time, it may be impossible to ensure that the read returns the value of the data written, since the written data may not even have left the processor at that point. The issue of exactly when a written value must be seen by a reader is defined by a memory consistency model—a topic discussed in Section 5.6.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47</a:t>
            </a:fld>
            <a:endParaRPr lang="en-US" altLang="zh-CN"/>
          </a:p>
        </p:txBody>
      </p:sp>
    </p:spTree>
    <p:extLst>
      <p:ext uri="{BB962C8B-B14F-4D97-AF65-F5344CB8AC3E}">
        <p14:creationId xmlns:p14="http://schemas.microsoft.com/office/powerpoint/2010/main" val="186435389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protocols to maintain coherence for multiple processors are called cache coherence protocols. Key to implementing a cache coherence protocol is tracking</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the state of any sharing of a data block. The state of any cache block is kept using status bits associated with the block, similar to the valid and dirty bits kept in a uniprocessor cache. There are two classes of protocols in use, each of which uses different techniques to track the sharing status: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r>
              <a:rPr lang="en-US" sz="1200" kern="1200" dirty="0">
                <a:solidFill>
                  <a:schemeClr val="tx1"/>
                </a:solidFill>
                <a:effectLst/>
                <a:latin typeface="Arial" charset="0"/>
                <a:ea typeface="宋体" charset="-122"/>
                <a:cs typeface="+mn-cs"/>
              </a:rPr>
              <a:t>Directory based—The sharing status of a particular block of physical memory is kept in one location, called the directory. There are two very different types of directory-based cache coherence. In an SMP, we can use one centralized directory, associated with the memory or some other single serialization point, such as the outermost cache in a multicore. In a DSM, it makes no sense to have a single directory because that would create a single point of contention and make it difficult to scale to many multicore chips given the memory demands of multicores with eight or more cores. Distributed directories are more com- plex than a single directory, and such designs are the subject of Section 5.4. </a:t>
            </a:r>
          </a:p>
          <a:p>
            <a:r>
              <a:rPr lang="en-US" sz="1200" kern="1200" dirty="0">
                <a:solidFill>
                  <a:schemeClr val="tx1"/>
                </a:solidFill>
                <a:effectLst/>
                <a:latin typeface="Arial" charset="0"/>
                <a:ea typeface="宋体" charset="-122"/>
                <a:cs typeface="+mn-cs"/>
              </a:rPr>
              <a:t>Snooping—Rather than keeping the state of sharing in a single directory, every cache that has a copy of the data from a block of physical memory could track the sharing status of the block. In an SMP, the caches are typically all </a:t>
            </a:r>
            <a:r>
              <a:rPr lang="en-US" sz="1200" kern="1200" dirty="0" err="1">
                <a:solidFill>
                  <a:schemeClr val="tx1"/>
                </a:solidFill>
                <a:effectLst/>
                <a:latin typeface="Arial" charset="0"/>
                <a:ea typeface="宋体" charset="-122"/>
                <a:cs typeface="+mn-cs"/>
              </a:rPr>
              <a:t>acces</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sible</a:t>
            </a:r>
            <a:r>
              <a:rPr lang="en-US" sz="1200" kern="1200" dirty="0">
                <a:solidFill>
                  <a:schemeClr val="tx1"/>
                </a:solidFill>
                <a:effectLst/>
                <a:latin typeface="Arial" charset="0"/>
                <a:ea typeface="宋体" charset="-122"/>
                <a:cs typeface="+mn-cs"/>
              </a:rPr>
              <a:t> via some broadcast medium (e.g., a bus connects the per-core caches to the shared cache or memory), and all cache controllers monitor or snoop on the medium to determine whether they have a copy of a block that is requested on a bus or switch access. Snooping can also be used as the coherence protocol for a multichip multiprocessor, and some designs support a snooping protocol on top of a directory protocol within each multicore.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50</a:t>
            </a:fld>
            <a:endParaRPr lang="en-US" altLang="zh-CN"/>
          </a:p>
        </p:txBody>
      </p:sp>
    </p:spTree>
    <p:extLst>
      <p:ext uri="{BB962C8B-B14F-4D97-AF65-F5344CB8AC3E}">
        <p14:creationId xmlns:p14="http://schemas.microsoft.com/office/powerpoint/2010/main" val="28516939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One method is to ensure that a processor has exclusive access to a data item before writing that item. This style of protocol is called a write invalidate protocol because it invalidates other copies on a write. It is by far the most common pro- </a:t>
            </a:r>
            <a:r>
              <a:rPr lang="en-US" sz="1200" kern="1200" dirty="0" err="1">
                <a:solidFill>
                  <a:schemeClr val="tx1"/>
                </a:solidFill>
                <a:effectLst/>
                <a:latin typeface="Arial" charset="0"/>
                <a:ea typeface="宋体" charset="-122"/>
                <a:cs typeface="+mn-cs"/>
              </a:rPr>
              <a:t>tocol</a:t>
            </a:r>
            <a:r>
              <a:rPr lang="en-US" sz="1200" kern="1200" dirty="0">
                <a:solidFill>
                  <a:schemeClr val="tx1"/>
                </a:solidFill>
                <a:effectLst/>
                <a:latin typeface="Arial" charset="0"/>
                <a:ea typeface="宋体" charset="-122"/>
                <a:cs typeface="+mn-cs"/>
              </a:rPr>
              <a:t>. Exclusive access ensures that no other readable or writable copies of an item exist when the write occurs: all other cached copies of the item are invalidated.</a:t>
            </a:r>
            <a:endParaRPr lang="en-US" dirty="0">
              <a:effectLst/>
            </a:endParaRP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51</a:t>
            </a:fld>
            <a:endParaRPr lang="en-US" altLang="zh-CN"/>
          </a:p>
        </p:txBody>
      </p:sp>
    </p:spTree>
    <p:extLst>
      <p:ext uri="{BB962C8B-B14F-4D97-AF65-F5344CB8AC3E}">
        <p14:creationId xmlns:p14="http://schemas.microsoft.com/office/powerpoint/2010/main" val="3173686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a:extLst>
              <a:ext uri="{FF2B5EF4-FFF2-40B4-BE49-F238E27FC236}">
                <a16:creationId xmlns:a16="http://schemas.microsoft.com/office/drawing/2014/main" id="{2E100E42-60C4-AF41-B69E-46512A790D88}"/>
              </a:ext>
            </a:extLst>
          </p:cNvPr>
          <p:cNvSpPr>
            <a:spLocks noGrp="1" noRot="1" noChangeAspect="1" noChangeArrowheads="1" noTextEdit="1"/>
          </p:cNvSpPr>
          <p:nvPr>
            <p:ph type="sldImg"/>
          </p:nvPr>
        </p:nvSpPr>
        <p:spPr>
          <a:ln/>
        </p:spPr>
      </p:sp>
      <p:sp>
        <p:nvSpPr>
          <p:cNvPr id="21506" name="备注占位符 2">
            <a:extLst>
              <a:ext uri="{FF2B5EF4-FFF2-40B4-BE49-F238E27FC236}">
                <a16:creationId xmlns:a16="http://schemas.microsoft.com/office/drawing/2014/main" id="{42A2D8C9-3BDE-CE4F-BF21-7B5491069E5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Using a multiprocessor architecture, a computer can simultaneously work on multiple instruction streams as well as multiple data streams.</a:t>
            </a:r>
          </a:p>
          <a:p>
            <a:r>
              <a:rPr lang="en-US" altLang="zh-CN">
                <a:latin typeface="Arial" panose="020B0604020202020204" pitchFamily="34" charset="0"/>
              </a:rPr>
              <a:t>Each processor can fetch its own instructions and operate on its own data.</a:t>
            </a:r>
            <a:endParaRPr lang="zh-CN" altLang="en-US">
              <a:latin typeface="Arial" panose="020B0604020202020204" pitchFamily="34" charset="0"/>
            </a:endParaRPr>
          </a:p>
        </p:txBody>
      </p:sp>
      <p:sp>
        <p:nvSpPr>
          <p:cNvPr id="21507" name="灯片编号占位符 3">
            <a:extLst>
              <a:ext uri="{FF2B5EF4-FFF2-40B4-BE49-F238E27FC236}">
                <a16:creationId xmlns:a16="http://schemas.microsoft.com/office/drawing/2014/main" id="{8B04F349-6833-1045-BF47-6855D9512C0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F55BA5E-178F-CD40-80E4-BF53AC8228D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a:extLst>
              <a:ext uri="{FF2B5EF4-FFF2-40B4-BE49-F238E27FC236}">
                <a16:creationId xmlns:a16="http://schemas.microsoft.com/office/drawing/2014/main" id="{A324AFAA-3EBF-794F-B7A8-B26C47688CFC}"/>
              </a:ext>
            </a:extLst>
          </p:cNvPr>
          <p:cNvSpPr>
            <a:spLocks noGrp="1" noRot="1" noChangeAspect="1" noChangeArrowheads="1" noTextEdit="1"/>
          </p:cNvSpPr>
          <p:nvPr>
            <p:ph type="sldImg"/>
          </p:nvPr>
        </p:nvSpPr>
        <p:spPr>
          <a:ln/>
        </p:spPr>
      </p:sp>
      <p:sp>
        <p:nvSpPr>
          <p:cNvPr id="97282" name="Notes Placeholder 2">
            <a:extLst>
              <a:ext uri="{FF2B5EF4-FFF2-40B4-BE49-F238E27FC236}">
                <a16:creationId xmlns:a16="http://schemas.microsoft.com/office/drawing/2014/main" id="{828A1E9A-3C10-9D4A-9244-449ED774555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P209 on 4</a:t>
            </a:r>
            <a:r>
              <a:rPr lang="en-US" altLang="en-CN" baseline="30000" dirty="0">
                <a:latin typeface="Arial" panose="020B0604020202020204" pitchFamily="34" charset="0"/>
              </a:rPr>
              <a:t>th</a:t>
            </a:r>
            <a:r>
              <a:rPr lang="en-US" altLang="en-CN" dirty="0">
                <a:latin typeface="Arial" panose="020B0604020202020204" pitchFamily="34" charset="0"/>
              </a:rPr>
              <a:t> edition: update of memory occurs when a block becomes shared simplifies the protocol</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charset="0"/>
                <a:ea typeface="宋体" charset="-122"/>
                <a:cs typeface="+mn-cs"/>
              </a:rPr>
              <a:t>indi</a:t>
            </a:r>
            <a:r>
              <a:rPr lang="en-US" sz="1200" kern="1200" dirty="0">
                <a:solidFill>
                  <a:schemeClr val="tx1"/>
                </a:solidFill>
                <a:effectLst/>
                <a:latin typeface="Arial" charset="0"/>
                <a:ea typeface="宋体"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 </a:t>
            </a:r>
            <a:endParaRPr lang="en-US" dirty="0"/>
          </a:p>
          <a:p>
            <a:endParaRPr lang="en-US" altLang="en-CN" dirty="0">
              <a:latin typeface="Arial" panose="020B0604020202020204" pitchFamily="34" charset="0"/>
            </a:endParaRPr>
          </a:p>
          <a:p>
            <a:endParaRPr lang="en-US" altLang="en-CN" dirty="0">
              <a:latin typeface="Arial" panose="020B0604020202020204" pitchFamily="34" charset="0"/>
            </a:endParaRPr>
          </a:p>
          <a:p>
            <a:endParaRPr lang="en-US" altLang="en-CN" dirty="0">
              <a:latin typeface="Arial" panose="020B0604020202020204" pitchFamily="34" charset="0"/>
            </a:endParaRPr>
          </a:p>
        </p:txBody>
      </p:sp>
      <p:sp>
        <p:nvSpPr>
          <p:cNvPr id="97283" name="Slide Number Placeholder 3">
            <a:extLst>
              <a:ext uri="{FF2B5EF4-FFF2-40B4-BE49-F238E27FC236}">
                <a16:creationId xmlns:a16="http://schemas.microsoft.com/office/drawing/2014/main" id="{BC7F93E4-CDE9-1F4F-B236-BC25766C5B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a:extLst>
              <a:ext uri="{FF2B5EF4-FFF2-40B4-BE49-F238E27FC236}">
                <a16:creationId xmlns:a16="http://schemas.microsoft.com/office/drawing/2014/main" id="{A324AFAA-3EBF-794F-B7A8-B26C47688CFC}"/>
              </a:ext>
            </a:extLst>
          </p:cNvPr>
          <p:cNvSpPr>
            <a:spLocks noGrp="1" noRot="1" noChangeAspect="1" noChangeArrowheads="1" noTextEdit="1"/>
          </p:cNvSpPr>
          <p:nvPr>
            <p:ph type="sldImg"/>
          </p:nvPr>
        </p:nvSpPr>
        <p:spPr>
          <a:ln/>
        </p:spPr>
      </p:sp>
      <p:sp>
        <p:nvSpPr>
          <p:cNvPr id="97282" name="Notes Placeholder 2">
            <a:extLst>
              <a:ext uri="{FF2B5EF4-FFF2-40B4-BE49-F238E27FC236}">
                <a16:creationId xmlns:a16="http://schemas.microsoft.com/office/drawing/2014/main" id="{828A1E9A-3C10-9D4A-9244-449ED774555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P209 on 4</a:t>
            </a:r>
            <a:r>
              <a:rPr lang="en-US" altLang="en-CN" baseline="30000" dirty="0">
                <a:latin typeface="Arial" panose="020B0604020202020204" pitchFamily="34" charset="0"/>
              </a:rPr>
              <a:t>th</a:t>
            </a:r>
            <a:r>
              <a:rPr lang="en-US" altLang="en-CN" dirty="0">
                <a:latin typeface="Arial" panose="020B0604020202020204" pitchFamily="34" charset="0"/>
              </a:rPr>
              <a:t> edition: update of memory occurs when a block becomes shared simplifies the protocol</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charset="0"/>
                <a:ea typeface="宋体" charset="-122"/>
                <a:cs typeface="+mn-cs"/>
              </a:rPr>
              <a:t>indi</a:t>
            </a:r>
            <a:r>
              <a:rPr lang="en-US" sz="1200" kern="1200" dirty="0">
                <a:solidFill>
                  <a:schemeClr val="tx1"/>
                </a:solidFill>
                <a:effectLst/>
                <a:latin typeface="Arial" charset="0"/>
                <a:ea typeface="宋体"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 </a:t>
            </a:r>
            <a:endParaRPr lang="en-US" dirty="0"/>
          </a:p>
          <a:p>
            <a:endParaRPr lang="en-US" altLang="en-CN" dirty="0">
              <a:latin typeface="Arial" panose="020B0604020202020204" pitchFamily="34" charset="0"/>
            </a:endParaRPr>
          </a:p>
          <a:p>
            <a:endParaRPr lang="en-US" altLang="en-CN" dirty="0">
              <a:latin typeface="Arial" panose="020B0604020202020204" pitchFamily="34" charset="0"/>
            </a:endParaRPr>
          </a:p>
          <a:p>
            <a:endParaRPr lang="en-US" altLang="en-CN" dirty="0">
              <a:latin typeface="Arial" panose="020B0604020202020204" pitchFamily="34" charset="0"/>
            </a:endParaRPr>
          </a:p>
        </p:txBody>
      </p:sp>
      <p:sp>
        <p:nvSpPr>
          <p:cNvPr id="97283" name="Slide Number Placeholder 3">
            <a:extLst>
              <a:ext uri="{FF2B5EF4-FFF2-40B4-BE49-F238E27FC236}">
                <a16:creationId xmlns:a16="http://schemas.microsoft.com/office/drawing/2014/main" id="{BC7F93E4-CDE9-1F4F-B236-BC25766C5B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541012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a:extLst>
              <a:ext uri="{FF2B5EF4-FFF2-40B4-BE49-F238E27FC236}">
                <a16:creationId xmlns:a16="http://schemas.microsoft.com/office/drawing/2014/main" id="{A324AFAA-3EBF-794F-B7A8-B26C47688CFC}"/>
              </a:ext>
            </a:extLst>
          </p:cNvPr>
          <p:cNvSpPr>
            <a:spLocks noGrp="1" noRot="1" noChangeAspect="1" noChangeArrowheads="1" noTextEdit="1"/>
          </p:cNvSpPr>
          <p:nvPr>
            <p:ph type="sldImg"/>
          </p:nvPr>
        </p:nvSpPr>
        <p:spPr>
          <a:ln/>
        </p:spPr>
      </p:sp>
      <p:sp>
        <p:nvSpPr>
          <p:cNvPr id="97282" name="Notes Placeholder 2">
            <a:extLst>
              <a:ext uri="{FF2B5EF4-FFF2-40B4-BE49-F238E27FC236}">
                <a16:creationId xmlns:a16="http://schemas.microsoft.com/office/drawing/2014/main" id="{828A1E9A-3C10-9D4A-9244-449ED774555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P209 on 4</a:t>
            </a:r>
            <a:r>
              <a:rPr lang="en-US" altLang="en-CN" baseline="30000" dirty="0">
                <a:latin typeface="Arial" panose="020B0604020202020204" pitchFamily="34" charset="0"/>
              </a:rPr>
              <a:t>th</a:t>
            </a:r>
            <a:r>
              <a:rPr lang="en-US" altLang="en-CN" dirty="0">
                <a:latin typeface="Arial" panose="020B0604020202020204" pitchFamily="34" charset="0"/>
              </a:rPr>
              <a:t> edition: update of memory occurs when a block becomes shared simplifies the protocol</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charset="0"/>
                <a:ea typeface="宋体" charset="-122"/>
                <a:cs typeface="+mn-cs"/>
              </a:rPr>
              <a:t>indi</a:t>
            </a:r>
            <a:r>
              <a:rPr lang="en-US" sz="1200" kern="1200" dirty="0">
                <a:solidFill>
                  <a:schemeClr val="tx1"/>
                </a:solidFill>
                <a:effectLst/>
                <a:latin typeface="Arial" charset="0"/>
                <a:ea typeface="宋体"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 </a:t>
            </a:r>
            <a:endParaRPr lang="en-US" dirty="0"/>
          </a:p>
          <a:p>
            <a:endParaRPr lang="en-US" altLang="en-CN" dirty="0">
              <a:latin typeface="Arial" panose="020B0604020202020204" pitchFamily="34" charset="0"/>
            </a:endParaRPr>
          </a:p>
          <a:p>
            <a:endParaRPr lang="en-US" altLang="en-CN" dirty="0">
              <a:latin typeface="Arial" panose="020B0604020202020204" pitchFamily="34" charset="0"/>
            </a:endParaRPr>
          </a:p>
          <a:p>
            <a:endParaRPr lang="en-US" altLang="en-CN" dirty="0">
              <a:latin typeface="Arial" panose="020B0604020202020204" pitchFamily="34" charset="0"/>
            </a:endParaRPr>
          </a:p>
        </p:txBody>
      </p:sp>
      <p:sp>
        <p:nvSpPr>
          <p:cNvPr id="97283" name="Slide Number Placeholder 3">
            <a:extLst>
              <a:ext uri="{FF2B5EF4-FFF2-40B4-BE49-F238E27FC236}">
                <a16:creationId xmlns:a16="http://schemas.microsoft.com/office/drawing/2014/main" id="{BC7F93E4-CDE9-1F4F-B236-BC25766C5B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98838619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a:extLst>
              <a:ext uri="{FF2B5EF4-FFF2-40B4-BE49-F238E27FC236}">
                <a16:creationId xmlns:a16="http://schemas.microsoft.com/office/drawing/2014/main" id="{A324AFAA-3EBF-794F-B7A8-B26C47688CFC}"/>
              </a:ext>
            </a:extLst>
          </p:cNvPr>
          <p:cNvSpPr>
            <a:spLocks noGrp="1" noRot="1" noChangeAspect="1" noChangeArrowheads="1" noTextEdit="1"/>
          </p:cNvSpPr>
          <p:nvPr>
            <p:ph type="sldImg"/>
          </p:nvPr>
        </p:nvSpPr>
        <p:spPr>
          <a:ln/>
        </p:spPr>
      </p:sp>
      <p:sp>
        <p:nvSpPr>
          <p:cNvPr id="97282" name="Notes Placeholder 2">
            <a:extLst>
              <a:ext uri="{FF2B5EF4-FFF2-40B4-BE49-F238E27FC236}">
                <a16:creationId xmlns:a16="http://schemas.microsoft.com/office/drawing/2014/main" id="{828A1E9A-3C10-9D4A-9244-449ED774555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P209 on 4</a:t>
            </a:r>
            <a:r>
              <a:rPr lang="en-US" altLang="en-CN" baseline="30000" dirty="0">
                <a:latin typeface="Arial" panose="020B0604020202020204" pitchFamily="34" charset="0"/>
              </a:rPr>
              <a:t>th</a:t>
            </a:r>
            <a:r>
              <a:rPr lang="en-US" altLang="en-CN" dirty="0">
                <a:latin typeface="Arial" panose="020B0604020202020204" pitchFamily="34" charset="0"/>
              </a:rPr>
              <a:t> edition: update of memory occurs when a block becomes shared simplifies the protocol</a:t>
            </a:r>
          </a:p>
          <a:p>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5.4 An example of an invalidation protocol working on a snooping bus for a single cache block (X) with write-back caches. We assume that neither cache initially holds X and that the value of X in memory is 0. The processor and memory contents show the value after the processor and bus activity have both completed. A blank </a:t>
            </a:r>
            <a:r>
              <a:rPr lang="en-US" sz="1200" kern="1200" dirty="0" err="1">
                <a:solidFill>
                  <a:schemeClr val="tx1"/>
                </a:solidFill>
                <a:effectLst/>
                <a:latin typeface="Arial" charset="0"/>
                <a:ea typeface="宋体" charset="-122"/>
                <a:cs typeface="+mn-cs"/>
              </a:rPr>
              <a:t>indi</a:t>
            </a:r>
            <a:r>
              <a:rPr lang="en-US" sz="1200" kern="1200" dirty="0">
                <a:solidFill>
                  <a:schemeClr val="tx1"/>
                </a:solidFill>
                <a:effectLst/>
                <a:latin typeface="Arial" charset="0"/>
                <a:ea typeface="宋体" charset="-122"/>
                <a:cs typeface="+mn-cs"/>
              </a:rPr>
              <a:t>- cates no activity or no copy cached. When the second miss by B occurs, processor A responds with the value canceling the response from memory. In addition, both the contents of B’s cache and the memory contents of X are updated. This update of memory, which occurs when a block becomes shared, simplifies the protocol, but it is possible to track the ownership and force the write-back only if the block is replaced. This requires the introduction of an additional status bit indicating ownership of a block. The ownership bit indicates that a block may be shared for reads, but only the owning processor can write the block, and that processor is responsible for updating any other processors and memory when it changes the block or replaces it. If a multicore uses a shared cache (e.g., L3), then all memory is seen through the shared cache; L3 acts like the memory in this example, and coherency must be handled for the private L1 and L2 caches for each core. It is this observation that led some designers to opt for a directory protocol within the multicore. To make this work, the L3 cache must be inclusive; recall from Chapter 2, that a cache is inclusive if any location in a higher level cache (L1 and L2 in this case) is also in L3. We return to the topic of inclusion on page 423.</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::MOESI adds the state Owned to the MESI protocol to indicate that the </a:t>
            </a:r>
            <a:r>
              <a:rPr lang="en-US" sz="1200" kern="1200" dirty="0" err="1">
                <a:solidFill>
                  <a:schemeClr val="tx1"/>
                </a:solidFill>
                <a:effectLst/>
                <a:latin typeface="Arial" charset="0"/>
                <a:ea typeface="宋体" charset="-122"/>
                <a:cs typeface="+mn-cs"/>
              </a:rPr>
              <a:t>associ</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ated</a:t>
            </a:r>
            <a:r>
              <a:rPr lang="en-US" sz="1200" kern="1200" dirty="0">
                <a:solidFill>
                  <a:schemeClr val="tx1"/>
                </a:solidFill>
                <a:effectLst/>
                <a:latin typeface="Arial" charset="0"/>
                <a:ea typeface="宋体" charset="-122"/>
                <a:cs typeface="+mn-cs"/>
              </a:rPr>
              <a:t> block is owned by that cache and out-of-date in memory. In MSI and MESI protocols, when there is an attempt to share a block in the Modified state, the state is changed to Shared (in both the original and newly sharing cache), and the block must be written back to memory. In a MOESI protocol, the block can be changed from the Modified to Owned state in the original cache without writing it to memory. Other caches, which are newly sharing the block, keep the block in the Shared state; the O state, which only the original cache holds, indicates that the main memory copy is out of date and that the designated cache is the owner. The owner of the block must supply it on a miss, since memory is not up to date and must write the block back to memory if it is replaced. The AMD Opteron processor family uses the MOESI protocol. </a:t>
            </a:r>
            <a:endParaRPr lang="en-US" dirty="0"/>
          </a:p>
          <a:p>
            <a:endParaRPr lang="en-US" altLang="en-CN" dirty="0">
              <a:latin typeface="Arial" panose="020B0604020202020204" pitchFamily="34" charset="0"/>
            </a:endParaRPr>
          </a:p>
          <a:p>
            <a:endParaRPr lang="en-US" altLang="en-CN" dirty="0">
              <a:latin typeface="Arial" panose="020B0604020202020204" pitchFamily="34" charset="0"/>
            </a:endParaRPr>
          </a:p>
          <a:p>
            <a:endParaRPr lang="en-US" altLang="en-CN" dirty="0">
              <a:latin typeface="Arial" panose="020B0604020202020204" pitchFamily="34" charset="0"/>
            </a:endParaRPr>
          </a:p>
        </p:txBody>
      </p:sp>
      <p:sp>
        <p:nvSpPr>
          <p:cNvPr id="97283" name="Slide Number Placeholder 3">
            <a:extLst>
              <a:ext uri="{FF2B5EF4-FFF2-40B4-BE49-F238E27FC236}">
                <a16:creationId xmlns:a16="http://schemas.microsoft.com/office/drawing/2014/main" id="{BC7F93E4-CDE9-1F4F-B236-BC25766C5B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1FE8B6-80F9-5B43-8EA8-23AF2C23F6A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03423449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snooping coherence protocol is usually implemented by incorporating a finite- state controller in each core. This controller responds to requests from the processor in the core and from the bus (or other broadcast medium), changing the state of the selected cache block, as well as using the bus to access data or to invalidate it.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Logically, you can think of a separate controller as being associated with each block; that is, snooping operations or cache requests for different blocks can proceed independently.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62</a:t>
            </a:fld>
            <a:endParaRPr lang="en-US" altLang="zh-CN"/>
          </a:p>
        </p:txBody>
      </p:sp>
    </p:spTree>
    <p:extLst>
      <p:ext uri="{BB962C8B-B14F-4D97-AF65-F5344CB8AC3E}">
        <p14:creationId xmlns:p14="http://schemas.microsoft.com/office/powerpoint/2010/main" val="29017927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Slide Image Placeholder 1">
            <a:extLst>
              <a:ext uri="{FF2B5EF4-FFF2-40B4-BE49-F238E27FC236}">
                <a16:creationId xmlns:a16="http://schemas.microsoft.com/office/drawing/2014/main" id="{5A13E05F-0F3C-BC4B-9132-A935F203FA57}"/>
              </a:ext>
            </a:extLst>
          </p:cNvPr>
          <p:cNvSpPr>
            <a:spLocks noGrp="1" noRot="1" noChangeAspect="1" noChangeArrowheads="1" noTextEdit="1"/>
          </p:cNvSpPr>
          <p:nvPr>
            <p:ph type="sldImg"/>
          </p:nvPr>
        </p:nvSpPr>
        <p:spPr>
          <a:ln/>
        </p:spPr>
      </p:sp>
      <p:sp>
        <p:nvSpPr>
          <p:cNvPr id="103426" name="Notes Placeholder 2">
            <a:extLst>
              <a:ext uri="{FF2B5EF4-FFF2-40B4-BE49-F238E27FC236}">
                <a16:creationId xmlns:a16="http://schemas.microsoft.com/office/drawing/2014/main" id="{C2F4FCFD-BBE4-F249-A98E-E97E690DB8B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The simple protocol we consider has three states: invalid, shared, and mod- ified. The shared state indicates that the block in the private cache is potentially shared, while the modified state indicates that the block has been updated in the private cache; note that the modified state </a:t>
            </a:r>
            <a:r>
              <a:rPr lang="en-US" altLang="en-CN" i="1">
                <a:latin typeface="Arial" panose="020B0604020202020204" pitchFamily="34" charset="0"/>
              </a:rPr>
              <a:t>implies </a:t>
            </a:r>
            <a:r>
              <a:rPr lang="en-US" altLang="en-CN">
                <a:latin typeface="Arial" panose="020B0604020202020204" pitchFamily="34" charset="0"/>
              </a:rPr>
              <a:t>that the block is exclusive. </a:t>
            </a:r>
          </a:p>
          <a:p>
            <a:endParaRPr lang="en-CN" altLang="en-CN">
              <a:latin typeface="Arial" panose="020B0604020202020204" pitchFamily="34" charset="0"/>
            </a:endParaRPr>
          </a:p>
        </p:txBody>
      </p:sp>
      <p:sp>
        <p:nvSpPr>
          <p:cNvPr id="103427" name="Slide Number Placeholder 3">
            <a:extLst>
              <a:ext uri="{FF2B5EF4-FFF2-40B4-BE49-F238E27FC236}">
                <a16:creationId xmlns:a16="http://schemas.microsoft.com/office/drawing/2014/main" id="{385AB742-9A25-5E44-B241-ADA5EECDD54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3BA7142-22D8-1844-84CF-6A20F9E73A4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Slide Image Placeholder 1">
            <a:extLst>
              <a:ext uri="{FF2B5EF4-FFF2-40B4-BE49-F238E27FC236}">
                <a16:creationId xmlns:a16="http://schemas.microsoft.com/office/drawing/2014/main" id="{5FCAD650-8FD3-F341-AE59-C548B88D3A48}"/>
              </a:ext>
            </a:extLst>
          </p:cNvPr>
          <p:cNvSpPr>
            <a:spLocks noGrp="1" noRot="1" noChangeAspect="1" noChangeArrowheads="1" noTextEdit="1"/>
          </p:cNvSpPr>
          <p:nvPr>
            <p:ph type="sldImg"/>
          </p:nvPr>
        </p:nvSpPr>
        <p:spPr>
          <a:ln/>
        </p:spPr>
      </p:sp>
      <p:sp>
        <p:nvSpPr>
          <p:cNvPr id="105474" name="Notes Placeholder 2">
            <a:extLst>
              <a:ext uri="{FF2B5EF4-FFF2-40B4-BE49-F238E27FC236}">
                <a16:creationId xmlns:a16="http://schemas.microsoft.com/office/drawing/2014/main" id="{41DBB329-C148-684D-A4F9-91E4AA13D91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Figure 5.5 shows the requests generated by a core (in the top half of the table) </a:t>
            </a:r>
          </a:p>
          <a:p>
            <a:r>
              <a:rPr lang="en-US" altLang="en-CN">
                <a:latin typeface="Arial" panose="020B0604020202020204" pitchFamily="34" charset="0"/>
              </a:rPr>
              <a:t>as well as those coming from the bus (in the bottom half of the table). </a:t>
            </a:r>
          </a:p>
          <a:p>
            <a:r>
              <a:rPr lang="en-US" altLang="en-CN">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p>
          <a:p>
            <a:endParaRPr lang="en-US" altLang="en-CN">
              <a:latin typeface="Arial" panose="020B0604020202020204" pitchFamily="34" charset="0"/>
            </a:endParaRPr>
          </a:p>
          <a:p>
            <a:r>
              <a:rPr lang="en-US" altLang="en-CN">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p>
          <a:p>
            <a:endParaRPr lang="en-US" altLang="en-CN">
              <a:latin typeface="Arial" panose="020B0604020202020204" pitchFamily="34" charset="0"/>
            </a:endParaRPr>
          </a:p>
          <a:p>
            <a:endParaRPr lang="en-CN" altLang="en-CN">
              <a:latin typeface="Arial" panose="020B0604020202020204" pitchFamily="34" charset="0"/>
            </a:endParaRPr>
          </a:p>
        </p:txBody>
      </p:sp>
      <p:sp>
        <p:nvSpPr>
          <p:cNvPr id="105475" name="Slide Number Placeholder 3">
            <a:extLst>
              <a:ext uri="{FF2B5EF4-FFF2-40B4-BE49-F238E27FC236}">
                <a16:creationId xmlns:a16="http://schemas.microsoft.com/office/drawing/2014/main" id="{4AB988EE-E1E5-DD46-A1FB-A3759B1B9BB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73238CF-249B-6447-9F13-7D836D53142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Slide Image Placeholder 1">
            <a:extLst>
              <a:ext uri="{FF2B5EF4-FFF2-40B4-BE49-F238E27FC236}">
                <a16:creationId xmlns:a16="http://schemas.microsoft.com/office/drawing/2014/main" id="{3F51B036-CF56-E94C-B2D1-D8149D2660F2}"/>
              </a:ext>
            </a:extLst>
          </p:cNvPr>
          <p:cNvSpPr>
            <a:spLocks noGrp="1" noRot="1" noChangeAspect="1" noChangeArrowheads="1" noTextEdit="1"/>
          </p:cNvSpPr>
          <p:nvPr>
            <p:ph type="sldImg"/>
          </p:nvPr>
        </p:nvSpPr>
        <p:spPr>
          <a:ln/>
        </p:spPr>
      </p:sp>
      <p:sp>
        <p:nvSpPr>
          <p:cNvPr id="107522" name="Notes Placeholder 2">
            <a:extLst>
              <a:ext uri="{FF2B5EF4-FFF2-40B4-BE49-F238E27FC236}">
                <a16:creationId xmlns:a16="http://schemas.microsoft.com/office/drawing/2014/main" id="{4F3EEB6A-685A-9F42-B4D0-12E0CB460F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Figure 5.5 shows the requests generated by a core (in the top half of the table) </a:t>
            </a:r>
          </a:p>
          <a:p>
            <a:r>
              <a:rPr lang="en-US" altLang="en-CN" dirty="0">
                <a:latin typeface="Arial" panose="020B0604020202020204" pitchFamily="34" charset="0"/>
              </a:rPr>
              <a:t>as well as those coming from the bus (in the bottom half of the table). </a:t>
            </a:r>
          </a:p>
          <a:p>
            <a:r>
              <a:rPr lang="en-US" altLang="en-CN" dirty="0">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p>
          <a:p>
            <a:endParaRPr lang="en-US" altLang="en-CN" dirty="0">
              <a:latin typeface="Arial" panose="020B0604020202020204" pitchFamily="34" charset="0"/>
            </a:endParaRPr>
          </a:p>
          <a:p>
            <a:r>
              <a:rPr lang="en-US" altLang="en-CN" dirty="0">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p>
          <a:p>
            <a:endParaRPr lang="en-US" altLang="en-CN"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write</a:t>
            </a:r>
            <a:r>
              <a:rPr lang="zh-CN" altLang="en-US" dirty="0">
                <a:latin typeface="Arial" panose="020B0604020202020204" pitchFamily="34" charset="0"/>
              </a:rPr>
              <a:t> </a:t>
            </a:r>
            <a:r>
              <a:rPr lang="en-US" altLang="zh-CN" dirty="0">
                <a:latin typeface="Arial" panose="020B0604020202020204" pitchFamily="34" charset="0"/>
              </a:rPr>
              <a:t>miss from bus, modified, coherence, Attempt to write block that is exclusive elsewhere --- indicates the attempt from the core that issues the write miss request, the exclusive state corresponds to the core that holds the Modified data</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07523" name="Slide Number Placeholder 3">
            <a:extLst>
              <a:ext uri="{FF2B5EF4-FFF2-40B4-BE49-F238E27FC236}">
                <a16:creationId xmlns:a16="http://schemas.microsoft.com/office/drawing/2014/main" id="{8CF0B15D-21AF-1246-B8CC-AD2FBD7987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068389B-193D-A34B-952F-394E9F2F23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Slide Image Placeholder 1">
            <a:extLst>
              <a:ext uri="{FF2B5EF4-FFF2-40B4-BE49-F238E27FC236}">
                <a16:creationId xmlns:a16="http://schemas.microsoft.com/office/drawing/2014/main" id="{3F51B036-CF56-E94C-B2D1-D8149D2660F2}"/>
              </a:ext>
            </a:extLst>
          </p:cNvPr>
          <p:cNvSpPr>
            <a:spLocks noGrp="1" noRot="1" noChangeAspect="1" noChangeArrowheads="1" noTextEdit="1"/>
          </p:cNvSpPr>
          <p:nvPr>
            <p:ph type="sldImg"/>
          </p:nvPr>
        </p:nvSpPr>
        <p:spPr>
          <a:ln/>
        </p:spPr>
      </p:sp>
      <p:sp>
        <p:nvSpPr>
          <p:cNvPr id="107522" name="Notes Placeholder 2">
            <a:extLst>
              <a:ext uri="{FF2B5EF4-FFF2-40B4-BE49-F238E27FC236}">
                <a16:creationId xmlns:a16="http://schemas.microsoft.com/office/drawing/2014/main" id="{4F3EEB6A-685A-9F42-B4D0-12E0CB460F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Figure 5.5 shows the requests generated by a core (in the top half of the table) </a:t>
            </a:r>
          </a:p>
          <a:p>
            <a:r>
              <a:rPr lang="en-US" altLang="en-CN" dirty="0">
                <a:latin typeface="Arial" panose="020B0604020202020204" pitchFamily="34" charset="0"/>
              </a:rPr>
              <a:t>as well as those coming from the bus (in the bottom half of the table). </a:t>
            </a:r>
          </a:p>
          <a:p>
            <a:r>
              <a:rPr lang="en-US" altLang="en-CN" dirty="0">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p>
          <a:p>
            <a:endParaRPr lang="en-US" altLang="en-CN" dirty="0">
              <a:latin typeface="Arial" panose="020B0604020202020204" pitchFamily="34" charset="0"/>
            </a:endParaRPr>
          </a:p>
          <a:p>
            <a:r>
              <a:rPr lang="en-US" altLang="en-CN" dirty="0">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p>
          <a:p>
            <a:endParaRPr lang="en-US" altLang="en-CN"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write</a:t>
            </a:r>
            <a:r>
              <a:rPr lang="zh-CN" altLang="en-US" dirty="0">
                <a:latin typeface="Arial" panose="020B0604020202020204" pitchFamily="34" charset="0"/>
              </a:rPr>
              <a:t> </a:t>
            </a:r>
            <a:r>
              <a:rPr lang="en-US" altLang="zh-CN" dirty="0">
                <a:latin typeface="Arial" panose="020B0604020202020204" pitchFamily="34" charset="0"/>
              </a:rPr>
              <a:t>miss from bus, modified, coherence, Attempt to write block that is exclusive elsewhere --- indicates the attempt from the core that issues the write miss request, the exclusive state corresponds to the core that holds the Modified data</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07523" name="Slide Number Placeholder 3">
            <a:extLst>
              <a:ext uri="{FF2B5EF4-FFF2-40B4-BE49-F238E27FC236}">
                <a16:creationId xmlns:a16="http://schemas.microsoft.com/office/drawing/2014/main" id="{8CF0B15D-21AF-1246-B8CC-AD2FBD7987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068389B-193D-A34B-952F-394E9F2F23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9089103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Slide Image Placeholder 1">
            <a:extLst>
              <a:ext uri="{FF2B5EF4-FFF2-40B4-BE49-F238E27FC236}">
                <a16:creationId xmlns:a16="http://schemas.microsoft.com/office/drawing/2014/main" id="{3F51B036-CF56-E94C-B2D1-D8149D2660F2}"/>
              </a:ext>
            </a:extLst>
          </p:cNvPr>
          <p:cNvSpPr>
            <a:spLocks noGrp="1" noRot="1" noChangeAspect="1" noChangeArrowheads="1" noTextEdit="1"/>
          </p:cNvSpPr>
          <p:nvPr>
            <p:ph type="sldImg"/>
          </p:nvPr>
        </p:nvSpPr>
        <p:spPr>
          <a:ln/>
        </p:spPr>
      </p:sp>
      <p:sp>
        <p:nvSpPr>
          <p:cNvPr id="107522" name="Notes Placeholder 2">
            <a:extLst>
              <a:ext uri="{FF2B5EF4-FFF2-40B4-BE49-F238E27FC236}">
                <a16:creationId xmlns:a16="http://schemas.microsoft.com/office/drawing/2014/main" id="{4F3EEB6A-685A-9F42-B4D0-12E0CB460F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Figure 5.5 shows the requests generated by a core (in the top half of the table) </a:t>
            </a:r>
          </a:p>
          <a:p>
            <a:r>
              <a:rPr lang="en-US" altLang="en-CN" dirty="0">
                <a:latin typeface="Arial" panose="020B0604020202020204" pitchFamily="34" charset="0"/>
              </a:rPr>
              <a:t>as well as those coming from the bus (in the bottom half of the table). </a:t>
            </a:r>
          </a:p>
          <a:p>
            <a:r>
              <a:rPr lang="en-US" altLang="en-CN" dirty="0">
                <a:latin typeface="Arial" panose="020B0604020202020204" pitchFamily="34" charset="0"/>
              </a:rPr>
              <a:t>This protocol is for a write-back cache but is easily changed to work for a write-through cache by reinterpreting the modified state as an exclusive state and updating the cache on writes in the normal fashion for a write-through cache. The most common extension of this basic protocol is the addition of an exclusive state, which describes a block that is unmodified but held in only one private cache. </a:t>
            </a:r>
          </a:p>
          <a:p>
            <a:endParaRPr lang="en-US" altLang="en-CN" dirty="0">
              <a:latin typeface="Arial" panose="020B0604020202020204" pitchFamily="34" charset="0"/>
            </a:endParaRPr>
          </a:p>
          <a:p>
            <a:r>
              <a:rPr lang="en-US" altLang="en-CN" dirty="0">
                <a:latin typeface="Arial" panose="020B0604020202020204" pitchFamily="34" charset="0"/>
              </a:rPr>
              <a:t>Figure 5.5 The cache coherence mechanism receives requests from both the core’s processor and the shared bus and responds to these based on the type of request, whether it hits or misses in the local cache, and the state of the local cache block specified in the request. The fourth column describes the type of cache action as normal hit or miss (the same as a uniprocessor cache would see), replacement (a uniprocessor cache replacement miss), or coherence (required to maintain cache coherence); a normal or replacement action may cause a coherence action depending on the state of the block in other caches. For read, misses, write misses, or invalidates snooped from the bus, an action is required only if the read or write addresses match a block in the local cache and the block is valid. </a:t>
            </a:r>
          </a:p>
          <a:p>
            <a:endParaRPr lang="en-US" altLang="en-CN"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write</a:t>
            </a:r>
            <a:r>
              <a:rPr lang="zh-CN" altLang="en-US" dirty="0">
                <a:latin typeface="Arial" panose="020B0604020202020204" pitchFamily="34" charset="0"/>
              </a:rPr>
              <a:t> </a:t>
            </a:r>
            <a:r>
              <a:rPr lang="en-US" altLang="zh-CN" dirty="0">
                <a:latin typeface="Arial" panose="020B0604020202020204" pitchFamily="34" charset="0"/>
              </a:rPr>
              <a:t>miss from bus, modified, coherence, Attempt to write block that is exclusive elsewhere --- indicates the attempt from the core that issues the write miss request, the exclusive state corresponds to the core that holds the Modified data</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07523" name="Slide Number Placeholder 3">
            <a:extLst>
              <a:ext uri="{FF2B5EF4-FFF2-40B4-BE49-F238E27FC236}">
                <a16:creationId xmlns:a16="http://schemas.microsoft.com/office/drawing/2014/main" id="{8CF0B15D-21AF-1246-B8CC-AD2FBD7987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068389B-193D-A34B-952F-394E9F2F23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4910072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a:extLst>
              <a:ext uri="{FF2B5EF4-FFF2-40B4-BE49-F238E27FC236}">
                <a16:creationId xmlns:a16="http://schemas.microsoft.com/office/drawing/2014/main" id="{E4E4627D-92CF-9D41-A76F-3EA9695B10E7}"/>
              </a:ext>
            </a:extLst>
          </p:cNvPr>
          <p:cNvSpPr>
            <a:spLocks noGrp="1" noRot="1" noChangeAspect="1" noChangeArrowheads="1" noTextEdit="1"/>
          </p:cNvSpPr>
          <p:nvPr>
            <p:ph type="sldImg"/>
          </p:nvPr>
        </p:nvSpPr>
        <p:spPr>
          <a:ln/>
        </p:spPr>
      </p:sp>
      <p:sp>
        <p:nvSpPr>
          <p:cNvPr id="23554" name="备注占位符 2">
            <a:extLst>
              <a:ext uri="{FF2B5EF4-FFF2-40B4-BE49-F238E27FC236}">
                <a16:creationId xmlns:a16="http://schemas.microsoft.com/office/drawing/2014/main" id="{B3BC8003-7299-A148-829B-830EA17B8F6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All the processors share the same memory </a:t>
            </a:r>
          </a:p>
          <a:p>
            <a:r>
              <a:rPr lang="en-US" altLang="zh-CN">
                <a:latin typeface="Arial" panose="020B0604020202020204" pitchFamily="34" charset="0"/>
              </a:rPr>
              <a:t>and their coordination are typically controlled by a single operating system. </a:t>
            </a:r>
            <a:endParaRPr lang="zh-CN" altLang="en-US">
              <a:latin typeface="Arial" panose="020B0604020202020204" pitchFamily="34" charset="0"/>
            </a:endParaRPr>
          </a:p>
        </p:txBody>
      </p:sp>
      <p:sp>
        <p:nvSpPr>
          <p:cNvPr id="23555" name="灯片编号占位符 3">
            <a:extLst>
              <a:ext uri="{FF2B5EF4-FFF2-40B4-BE49-F238E27FC236}">
                <a16:creationId xmlns:a16="http://schemas.microsoft.com/office/drawing/2014/main" id="{814FEF61-727F-8E44-8213-60E586AB436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34DC834-10CE-FB42-AD27-5ED59D59A00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Slide Image Placeholder 1">
            <a:extLst>
              <a:ext uri="{FF2B5EF4-FFF2-40B4-BE49-F238E27FC236}">
                <a16:creationId xmlns:a16="http://schemas.microsoft.com/office/drawing/2014/main" id="{4DA8EFFD-C5F1-E749-A59D-D4D1577C335C}"/>
              </a:ext>
            </a:extLst>
          </p:cNvPr>
          <p:cNvSpPr>
            <a:spLocks noGrp="1" noRot="1" noChangeAspect="1" noChangeArrowheads="1" noTextEdit="1"/>
          </p:cNvSpPr>
          <p:nvPr>
            <p:ph type="sldImg"/>
          </p:nvPr>
        </p:nvSpPr>
        <p:spPr>
          <a:ln/>
        </p:spPr>
      </p:sp>
      <p:sp>
        <p:nvSpPr>
          <p:cNvPr id="109570" name="Notes Placeholder 2">
            <a:extLst>
              <a:ext uri="{FF2B5EF4-FFF2-40B4-BE49-F238E27FC236}">
                <a16:creationId xmlns:a16="http://schemas.microsoft.com/office/drawing/2014/main" id="{083D22DD-3D27-F24F-8BFD-42CD0E7E84C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5.6 A write invalidate, cache coherence protocol for a private write-back cache showing the states and state transitions for each block in the cache. The cache states are shown in circles, with any access permitted by the local processor without a state transition shown in parentheses under the name of the state. The stimulus causing a state change is shown on the transition arcs in regular type, and any bus actions generated as part of the state transition are shown on the transition arc in bold. The stimulus actions apply to a block in the private cache, not to a specific address in the cache. Thus a read miss to a block in the shared state is a miss for that cache block but for a different address. The left side of the diagram shows state transitions based on actions of the processor </a:t>
            </a:r>
            <a:r>
              <a:rPr lang="en-US" sz="1200" kern="1200" dirty="0" err="1">
                <a:solidFill>
                  <a:schemeClr val="tx1"/>
                </a:solidFill>
                <a:effectLst/>
                <a:latin typeface="Arial" charset="0"/>
                <a:ea typeface="宋体" charset="-122"/>
                <a:cs typeface="+mn-cs"/>
              </a:rPr>
              <a:t>asso</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ciated</a:t>
            </a:r>
            <a:r>
              <a:rPr lang="en-US" sz="1200" kern="1200" dirty="0">
                <a:solidFill>
                  <a:schemeClr val="tx1"/>
                </a:solidFill>
                <a:effectLst/>
                <a:latin typeface="Arial" charset="0"/>
                <a:ea typeface="宋体" charset="-122"/>
                <a:cs typeface="+mn-cs"/>
              </a:rPr>
              <a:t> with this cache; the right side shows transitions based on operations on the bus. A read miss in the exclusive or shared state and a write miss in the exclusive state occur when the address requested by the processor does not match the address in the local cache block. Such a miss is a standard cache replacement miss. An attempt to write a block in the shared state generates an invalidate. Whenever a bus transaction occurs, all private caches that contain the cache block specified in the bus transaction take the action dictated by the right half of the diagram. The protocol assumes that memory (or a shared cache) provides data on a read miss for a block that is clean in all local caches. In actual implementations, these two sets of state diagrams are combined. In practice, there are many subtle variations on invalidate protocols, including the introduction of the exclusive unmodified state, as to whether a processor or memory provides data on a miss. In a multicore chip, the shared cache (usually L3, but sometimes L2) acts as the equivalent of memory, and the bus is the bus between the private caches of each core and the shared cache, which in turn interfaces to the memory.</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09571" name="Slide Number Placeholder 3">
            <a:extLst>
              <a:ext uri="{FF2B5EF4-FFF2-40B4-BE49-F238E27FC236}">
                <a16:creationId xmlns:a16="http://schemas.microsoft.com/office/drawing/2014/main" id="{42A55D10-A80B-934E-BBBA-B0C3CFAFB7D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D6EA8A1-7B42-1645-9590-A913A2233B3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Slide Image Placeholder 1">
            <a:extLst>
              <a:ext uri="{FF2B5EF4-FFF2-40B4-BE49-F238E27FC236}">
                <a16:creationId xmlns:a16="http://schemas.microsoft.com/office/drawing/2014/main" id="{A50B1BA5-5333-B649-9DCF-FFEE5AE87DB1}"/>
              </a:ext>
            </a:extLst>
          </p:cNvPr>
          <p:cNvSpPr>
            <a:spLocks noGrp="1" noRot="1" noChangeAspect="1" noChangeArrowheads="1" noTextEdit="1"/>
          </p:cNvSpPr>
          <p:nvPr>
            <p:ph type="sldImg"/>
          </p:nvPr>
        </p:nvSpPr>
        <p:spPr>
          <a:ln/>
        </p:spPr>
      </p:sp>
      <p:sp>
        <p:nvSpPr>
          <p:cNvPr id="111618" name="Notes Placeholder 2">
            <a:extLst>
              <a:ext uri="{FF2B5EF4-FFF2-40B4-BE49-F238E27FC236}">
                <a16:creationId xmlns:a16="http://schemas.microsoft.com/office/drawing/2014/main" id="{1111E678-3B71-7648-93FB-06244392EBF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dirty="0">
                <a:latin typeface="Arial" panose="020B0604020202020204" pitchFamily="34" charset="0"/>
              </a:rPr>
              <a:t>Whenever a bus transaction occurs, all private caches that contain the cache block specified in the bus transaction take the action dictated by the right half of the diagram. The proto- col assumes that memory (or a shared cache) provides data on a read miss for a block that is clean in all local caches. In actual implementations, these two sets of state diagrams are combined. In practice, there are many subtle varia- </a:t>
            </a:r>
            <a:r>
              <a:rPr lang="en-US" altLang="en-CN" dirty="0" err="1">
                <a:latin typeface="Arial" panose="020B0604020202020204" pitchFamily="34" charset="0"/>
              </a:rPr>
              <a:t>tions</a:t>
            </a:r>
            <a:r>
              <a:rPr lang="en-US" altLang="en-CN" dirty="0">
                <a:latin typeface="Arial" panose="020B0604020202020204" pitchFamily="34" charset="0"/>
              </a:rPr>
              <a:t> on invalidate protocols, including the introduction of the exclusive unmodified state, as to whether a processor or memory provides data on a miss. In a multicore chip, the shared cache (usually L3, but sometimes L2) acts as the equivalent of memory, and the bus is the bus between the private caches of each core and the shared cache, which in turn interfaces to the memory. </a:t>
            </a:r>
            <a:endParaRPr lang="en-CN" altLang="en-CN" dirty="0">
              <a:latin typeface="Arial" panose="020B0604020202020204" pitchFamily="34" charset="0"/>
            </a:endParaRPr>
          </a:p>
        </p:txBody>
      </p:sp>
      <p:sp>
        <p:nvSpPr>
          <p:cNvPr id="111619" name="Slide Number Placeholder 3">
            <a:extLst>
              <a:ext uri="{FF2B5EF4-FFF2-40B4-BE49-F238E27FC236}">
                <a16:creationId xmlns:a16="http://schemas.microsoft.com/office/drawing/2014/main" id="{7EB6416C-DA3D-C649-89B3-293338574A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D6D9735-8492-864B-906D-115ADCDAECE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Slide Image Placeholder 1">
            <a:extLst>
              <a:ext uri="{FF2B5EF4-FFF2-40B4-BE49-F238E27FC236}">
                <a16:creationId xmlns:a16="http://schemas.microsoft.com/office/drawing/2014/main" id="{171FFB1D-C0AA-EC4D-ACE0-FD06DB744C65}"/>
              </a:ext>
            </a:extLst>
          </p:cNvPr>
          <p:cNvSpPr>
            <a:spLocks noGrp="1" noRot="1" noChangeAspect="1" noChangeArrowheads="1" noTextEdit="1"/>
          </p:cNvSpPr>
          <p:nvPr>
            <p:ph type="sldImg"/>
          </p:nvPr>
        </p:nvSpPr>
        <p:spPr>
          <a:ln/>
        </p:spPr>
      </p:sp>
      <p:sp>
        <p:nvSpPr>
          <p:cNvPr id="113666" name="Notes Placeholder 2">
            <a:extLst>
              <a:ext uri="{FF2B5EF4-FFF2-40B4-BE49-F238E27FC236}">
                <a16:creationId xmlns:a16="http://schemas.microsoft.com/office/drawing/2014/main" id="{0ECD3E14-20FE-014C-8B17-A7E385E06E5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5.7 Cache coherence state diagram with the state transitions induced by the local processor shown in black and by the bus activities shown in gray. As in Figure 5.6, the activities on a transition are shown in bold.</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13667" name="Slide Number Placeholder 3">
            <a:extLst>
              <a:ext uri="{FF2B5EF4-FFF2-40B4-BE49-F238E27FC236}">
                <a16:creationId xmlns:a16="http://schemas.microsoft.com/office/drawing/2014/main" id="{BD3893C2-85F1-3E48-B122-9AF3D910DF5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B51EAF8-A5BA-F74B-A86E-F60BC9EE2F9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Slide Image Placeholder 1">
            <a:extLst>
              <a:ext uri="{FF2B5EF4-FFF2-40B4-BE49-F238E27FC236}">
                <a16:creationId xmlns:a16="http://schemas.microsoft.com/office/drawing/2014/main" id="{B29C5004-ABB0-154F-A82B-2AE2B529D70D}"/>
              </a:ext>
            </a:extLst>
          </p:cNvPr>
          <p:cNvSpPr>
            <a:spLocks noGrp="1" noRot="1" noChangeAspect="1" noChangeArrowheads="1" noTextEdit="1"/>
          </p:cNvSpPr>
          <p:nvPr>
            <p:ph type="sldImg"/>
          </p:nvPr>
        </p:nvSpPr>
        <p:spPr>
          <a:ln/>
        </p:spPr>
      </p:sp>
      <p:sp>
        <p:nvSpPr>
          <p:cNvPr id="115714" name="Notes Placeholder 2">
            <a:extLst>
              <a:ext uri="{FF2B5EF4-FFF2-40B4-BE49-F238E27FC236}">
                <a16:creationId xmlns:a16="http://schemas.microsoft.com/office/drawing/2014/main" id="{D92CAD88-AE46-EB42-8A0D-A6801965305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b="1" i="1">
                <a:latin typeface="Arial" panose="020B0604020202020204" pitchFamily="34" charset="0"/>
              </a:rPr>
              <a:t>	refer to </a:t>
            </a:r>
            <a:r>
              <a:rPr lang="en-US" altLang="zh-CN" b="1" i="1">
                <a:latin typeface="Arial" panose="020B0604020202020204" pitchFamily="34" charset="0"/>
                <a:hlinkClick r:id="rId3"/>
              </a:rPr>
              <a:t>https://www.youtube.com/watch?v=OLGEtXV4U3I</a:t>
            </a:r>
            <a:endParaRPr lang="en-US" altLang="zh-CN" b="1" i="1">
              <a:latin typeface="Arial" panose="020B0604020202020204" pitchFamily="34" charset="0"/>
            </a:endParaRPr>
          </a:p>
          <a:p>
            <a:pPr eaLnBrk="1" hangingPunct="1"/>
            <a:r>
              <a:rPr lang="en-US" altLang="zh-CN" b="1" i="1">
                <a:latin typeface="Arial" panose="020B0604020202020204" pitchFamily="34" charset="0"/>
              </a:rPr>
              <a:t>	MESI writes exclusive to modified silently, without broadcast on bus</a:t>
            </a:r>
            <a:endParaRPr lang="en-US" altLang="zh-CN" b="1">
              <a:latin typeface="Arial" panose="020B0604020202020204" pitchFamily="34" charset="0"/>
            </a:endParaRPr>
          </a:p>
          <a:p>
            <a:endParaRPr lang="en-US" altLang="en-CN">
              <a:latin typeface="Arial" panose="020B0604020202020204" pitchFamily="34" charset="0"/>
            </a:endParaRPr>
          </a:p>
        </p:txBody>
      </p:sp>
      <p:sp>
        <p:nvSpPr>
          <p:cNvPr id="115715" name="Slide Number Placeholder 3">
            <a:extLst>
              <a:ext uri="{FF2B5EF4-FFF2-40B4-BE49-F238E27FC236}">
                <a16:creationId xmlns:a16="http://schemas.microsoft.com/office/drawing/2014/main" id="{338B243B-C771-604E-ADC0-85E53A42699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E6DA107-A4FF-F746-9DAD-9F095A903BC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Slide Image Placeholder 1">
            <a:extLst>
              <a:ext uri="{FF2B5EF4-FFF2-40B4-BE49-F238E27FC236}">
                <a16:creationId xmlns:a16="http://schemas.microsoft.com/office/drawing/2014/main" id="{378810AA-450A-0740-B8BB-C6B300A9DEB4}"/>
              </a:ext>
            </a:extLst>
          </p:cNvPr>
          <p:cNvSpPr>
            <a:spLocks noGrp="1" noRot="1" noChangeAspect="1" noChangeArrowheads="1" noTextEdit="1"/>
          </p:cNvSpPr>
          <p:nvPr>
            <p:ph type="sldImg"/>
          </p:nvPr>
        </p:nvSpPr>
        <p:spPr>
          <a:ln/>
        </p:spPr>
      </p:sp>
      <p:sp>
        <p:nvSpPr>
          <p:cNvPr id="117762" name="Notes Placeholder 2">
            <a:extLst>
              <a:ext uri="{FF2B5EF4-FFF2-40B4-BE49-F238E27FC236}">
                <a16:creationId xmlns:a16="http://schemas.microsoft.com/office/drawing/2014/main" id="{F69DA3F5-4260-E541-9E90-DF96EA72C8F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b="1" i="1" dirty="0">
                <a:latin typeface="Arial" panose="020B0604020202020204" pitchFamily="34" charset="0"/>
              </a:rPr>
              <a:t>	refer to </a:t>
            </a:r>
            <a:r>
              <a:rPr lang="en-US" altLang="zh-CN" b="1" i="1" dirty="0">
                <a:latin typeface="Arial" panose="020B0604020202020204" pitchFamily="34" charset="0"/>
                <a:hlinkClick r:id="rId3"/>
              </a:rPr>
              <a:t>https://www.youtube.com/watch?v=OLGEtXV4U3I</a:t>
            </a:r>
            <a:endParaRPr lang="en-US" altLang="zh-CN" b="1" i="1" dirty="0">
              <a:latin typeface="Arial" panose="020B0604020202020204" pitchFamily="34" charset="0"/>
            </a:endParaRPr>
          </a:p>
          <a:p>
            <a:pPr eaLnBrk="1" hangingPunct="1"/>
            <a:r>
              <a:rPr lang="en-US" altLang="zh-CN" b="1" i="1" dirty="0">
                <a:latin typeface="Arial" panose="020B0604020202020204" pitchFamily="34" charset="0"/>
              </a:rPr>
              <a:t>	MESI writes exclusive to modified silently, without broadcast on bus</a:t>
            </a:r>
            <a:endParaRPr lang="en-US" altLang="zh-CN" b="1" dirty="0">
              <a:latin typeface="Arial" panose="020B0604020202020204" pitchFamily="34" charset="0"/>
            </a:endParaRPr>
          </a:p>
          <a:p>
            <a:endParaRPr lang="en-US" altLang="en-CN" dirty="0">
              <a:latin typeface="Arial" panose="020B0604020202020204" pitchFamily="34" charset="0"/>
            </a:endParaRPr>
          </a:p>
          <a:p>
            <a:r>
              <a:rPr lang="en-US" altLang="en-CN" i="1" dirty="0">
                <a:latin typeface="Arial" panose="020B0604020202020204" pitchFamily="34" charset="0"/>
              </a:rPr>
              <a:t>MESI </a:t>
            </a:r>
            <a:r>
              <a:rPr lang="en-US" altLang="en-CN" dirty="0">
                <a:latin typeface="Arial" panose="020B0604020202020204" pitchFamily="34" charset="0"/>
              </a:rPr>
              <a:t>adds the state Exclusive to the basic MSI protocol to indicate when a cache block is resident only in a single cache but is clean. If a block is in the E state, it can be written without generating any invalidates, which optimizes the case where a block is read by a single cache before being written by that same cache. Of course, when a read miss to a block in the E state occurs, the block must be changed to the S state to maintain coherence. Because all sub- sequent accesses are snooped, it is possible to maintain the accuracy of this state. In particular, if another processor issues a read miss, the state is changed from exclusive to shared. The advantage of adding this state is that a subsequent write to a block in the exclusive state by the same core need not acquire bus access or generate an invalidate, since the block is known to be exclusively in this local cache; the processor merely changes the state to modified. This state is easily added by using the bit that encodes the coherent state as an exclusive state and using the dirty bit to indicate that a bock is modified. The popular MESI protocol, which is named for the four states it includes (Modified, Exclusive, Shared, and Invalid), uses this structure. </a:t>
            </a:r>
          </a:p>
          <a:p>
            <a:endParaRPr lang="en-US" altLang="en-CN" dirty="0">
              <a:latin typeface="Arial" panose="020B0604020202020204" pitchFamily="34" charset="0"/>
            </a:endParaRPr>
          </a:p>
          <a:p>
            <a:r>
              <a:rPr lang="en-US" altLang="en-CN" dirty="0">
                <a:latin typeface="Arial" panose="020B0604020202020204" pitchFamily="34" charset="0"/>
              </a:rPr>
              <a:t>The Intel i7 uses a variant of a MESI protocol, called </a:t>
            </a:r>
            <a:r>
              <a:rPr lang="en-US" altLang="en-CN" b="1" dirty="0">
                <a:latin typeface="Arial" panose="020B0604020202020204" pitchFamily="34" charset="0"/>
              </a:rPr>
              <a:t>MESIF</a:t>
            </a:r>
            <a:r>
              <a:rPr lang="en-US" altLang="en-CN" dirty="0">
                <a:latin typeface="Arial" panose="020B0604020202020204" pitchFamily="34" charset="0"/>
              </a:rPr>
              <a:t>, which adds a state (Forward) to designate which sharing processor should respond to a request. It is designed to enhance performance in distributed memory organizations. </a:t>
            </a:r>
          </a:p>
          <a:p>
            <a:endParaRPr lang="en-US" altLang="en-CN" dirty="0">
              <a:latin typeface="Arial" panose="020B0604020202020204" pitchFamily="34" charset="0"/>
            </a:endParaRPr>
          </a:p>
        </p:txBody>
      </p:sp>
      <p:sp>
        <p:nvSpPr>
          <p:cNvPr id="117763" name="Slide Number Placeholder 3">
            <a:extLst>
              <a:ext uri="{FF2B5EF4-FFF2-40B4-BE49-F238E27FC236}">
                <a16:creationId xmlns:a16="http://schemas.microsoft.com/office/drawing/2014/main" id="{8F72963F-CD7A-1E49-AA33-2BF744874E0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376B37B-97B5-E64A-B78A-757336CE08C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Slide Image Placeholder 1">
            <a:extLst>
              <a:ext uri="{FF2B5EF4-FFF2-40B4-BE49-F238E27FC236}">
                <a16:creationId xmlns:a16="http://schemas.microsoft.com/office/drawing/2014/main" id="{145143B3-4D8D-BA49-82E2-D8D1CF3AE870}"/>
              </a:ext>
            </a:extLst>
          </p:cNvPr>
          <p:cNvSpPr>
            <a:spLocks noGrp="1" noRot="1" noChangeAspect="1" noChangeArrowheads="1" noTextEdit="1"/>
          </p:cNvSpPr>
          <p:nvPr>
            <p:ph type="sldImg"/>
          </p:nvPr>
        </p:nvSpPr>
        <p:spPr>
          <a:ln/>
        </p:spPr>
      </p:sp>
      <p:sp>
        <p:nvSpPr>
          <p:cNvPr id="119810" name="Notes Placeholder 2">
            <a:extLst>
              <a:ext uri="{FF2B5EF4-FFF2-40B4-BE49-F238E27FC236}">
                <a16:creationId xmlns:a16="http://schemas.microsoft.com/office/drawing/2014/main" id="{E424F6B2-C829-1C4A-95FA-92FAE1625C3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i="1" dirty="0">
                <a:latin typeface="Arial" panose="020B0604020202020204" pitchFamily="34" charset="0"/>
              </a:rPr>
              <a:t>MOESI </a:t>
            </a:r>
            <a:r>
              <a:rPr lang="en-US" altLang="en-CN" dirty="0">
                <a:latin typeface="Arial" panose="020B0604020202020204" pitchFamily="34" charset="0"/>
              </a:rPr>
              <a:t>adds the state Owned to the MESI protocol to indicate that the associated block is owned by that cache and out-of-date in memory. In MSI and MESI protocols, when there is an attempt to share a block in the Modified state, the state is changed to Shared (in both the original and newly sharing cache), and the block must be written back to memory. In a MOESI protocol, the block can be changed from the Modified to Owned state in the original cache without writing it to memory. Other caches, which are newly sharing the block, keep the block in the Shared state; the O state, which only the original cache holds, indicates that the main memory copy is out of date and that the designated cache is the owner. The owner of the block must supply it on a miss, since memory is not up to date and must write the block back to memory if it is replaced. The AMD Opteron uses the MOESI protocol. </a:t>
            </a:r>
          </a:p>
          <a:p>
            <a:endParaRPr lang="en-CN" altLang="en-CN" dirty="0">
              <a:latin typeface="Arial" panose="020B0604020202020204" pitchFamily="34" charset="0"/>
            </a:endParaRPr>
          </a:p>
        </p:txBody>
      </p:sp>
      <p:sp>
        <p:nvSpPr>
          <p:cNvPr id="119811" name="Slide Number Placeholder 3">
            <a:extLst>
              <a:ext uri="{FF2B5EF4-FFF2-40B4-BE49-F238E27FC236}">
                <a16:creationId xmlns:a16="http://schemas.microsoft.com/office/drawing/2014/main" id="{DF5DCB79-122D-6A46-A8E5-77EAC487568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3A002E0-C9B1-5A4B-B92A-123CBAC364CC}"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Venn diagram shows which states share which characteristics. All states besides I are valid. M, O, and E are ownership states. Both M and E denote exclusivity, in that no other caches have a valid copy of the block. Both</a:t>
            </a:r>
            <a:r>
              <a:rPr lang="zh-CN" altLang="en-US" dirty="0"/>
              <a:t> </a:t>
            </a:r>
            <a:r>
              <a:rPr lang="en-US" dirty="0"/>
              <a:t>M and O indicate that the block is potentially dirty</a:t>
            </a:r>
            <a:r>
              <a:rPr lang="en-US" altLang="zh-CN" dirty="0"/>
              <a:t>.</a:t>
            </a:r>
            <a:r>
              <a:rPr lang="zh-CN" altLang="en-US" dirty="0"/>
              <a:t> </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76</a:t>
            </a:fld>
            <a:endParaRPr lang="en-US" altLang="zh-CN"/>
          </a:p>
        </p:txBody>
      </p:sp>
    </p:spTree>
    <p:extLst>
      <p:ext uri="{BB962C8B-B14F-4D97-AF65-F5344CB8AC3E}">
        <p14:creationId xmlns:p14="http://schemas.microsoft.com/office/powerpoint/2010/main" val="13417651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幻灯片图像占位符 1">
            <a:extLst>
              <a:ext uri="{FF2B5EF4-FFF2-40B4-BE49-F238E27FC236}">
                <a16:creationId xmlns:a16="http://schemas.microsoft.com/office/drawing/2014/main" id="{3D3B7070-4C18-DF45-B866-3BBB0BA22B1D}"/>
              </a:ext>
            </a:extLst>
          </p:cNvPr>
          <p:cNvSpPr>
            <a:spLocks noGrp="1" noRot="1" noChangeAspect="1" noChangeArrowheads="1" noTextEdit="1"/>
          </p:cNvSpPr>
          <p:nvPr>
            <p:ph type="sldImg"/>
          </p:nvPr>
        </p:nvSpPr>
        <p:spPr>
          <a:ln/>
        </p:spPr>
      </p:sp>
      <p:sp>
        <p:nvSpPr>
          <p:cNvPr id="122882" name="备注占位符 2">
            <a:extLst>
              <a:ext uri="{FF2B5EF4-FFF2-40B4-BE49-F238E27FC236}">
                <a16:creationId xmlns:a16="http://schemas.microsoft.com/office/drawing/2014/main" id="{5C82A46B-78C3-414E-9D45-D6EE621BF201}"/>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122883" name="灯片编号占位符 3">
            <a:extLst>
              <a:ext uri="{FF2B5EF4-FFF2-40B4-BE49-F238E27FC236}">
                <a16:creationId xmlns:a16="http://schemas.microsoft.com/office/drawing/2014/main" id="{08E1A784-AE5F-5F42-BF86-C1CF5575EC4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D406F5A-8EA0-624E-8EB4-418463346C1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CN" dirty="0"/>
              <a:t>1. </a:t>
            </a:r>
            <a:r>
              <a:rPr lang="en-US" sz="1200" kern="1200" dirty="0">
                <a:solidFill>
                  <a:schemeClr val="tx1"/>
                </a:solidFill>
                <a:effectLst/>
                <a:latin typeface="Arial" charset="0"/>
                <a:ea typeface="宋体" charset="-122"/>
                <a:cs typeface="+mn-cs"/>
              </a:rPr>
              <a:t>Every bus transaction must check the cache-address tags, which could </a:t>
            </a:r>
            <a:r>
              <a:rPr lang="en-US" sz="1200" kern="1200" dirty="0" err="1">
                <a:solidFill>
                  <a:schemeClr val="tx1"/>
                </a:solidFill>
                <a:effectLst/>
                <a:latin typeface="Arial" charset="0"/>
                <a:ea typeface="宋体" charset="-122"/>
                <a:cs typeface="+mn-cs"/>
              </a:rPr>
              <a:t>poten</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tially</a:t>
            </a:r>
            <a:r>
              <a:rPr lang="en-US" sz="1200" kern="1200" dirty="0">
                <a:solidFill>
                  <a:schemeClr val="tx1"/>
                </a:solidFill>
                <a:effectLst/>
                <a:latin typeface="Arial" charset="0"/>
                <a:ea typeface="宋体" charset="-122"/>
                <a:cs typeface="+mn-cs"/>
              </a:rPr>
              <a:t> interfere with processor cache accesses. One way to reduce this interference is to duplicate the tags and have snoop accesses directed to the duplicate tags. Another approach is to use a directory at the shared L3 cache; the directory indicates whether a given block is shared and possibly which cores have copies. With the directory information, invalidates can be directed only to those caches with copies of the cache block. This requires that L3 must always have a copy of any data item in L1 or L2, a property called inclusion, which we will return to in Section 5.7.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As mentioned earlier, the tags can be duplicated. This doubles the effective cache-level snoop bandwidth. If we assume that half the coherence requests do not hit on a snoop request and the cost of the snoop request is only 10 cycles (versus 15), then we can cut the average cost of a CMR to 12.5 cycles. This reduction allows the coherence miss rate to be 0.88, or alternatively to support one additional processor (7 versus 6).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2. If the outer most cache on a multicore (typically L3) is shared, we can distribute that cache so that each processor has a portion of the memory and handles snoops for that portion of the address space. This approach, used by the IBM 12-core Power8, leads to a NUCA design, but effectively scales the snoop bandwidth at L3 by the number of processors. If there is a snoop hit in L3, then we must still broadcast to all L2 caches, which must in turn snoop their contents. Since L3 is acting as a filter on the snoop requests, L3 must be inclusive.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3. We can place a directory at the level of the outermost shared cache (say, L3). L3 acts as a filter on snoop requests and must be inclusive. The use of a directory at L3 means that we need not snoop or broadcast to all the L2 caches, but only those that the directory indicates may have a copy of the block. Just as L3 may be distributed, the associated directory entries may also be distributed. This approach is used in the Intel Xeon E7 series, which supports from 8 to 32 cores.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79</a:t>
            </a:fld>
            <a:endParaRPr lang="en-US" altLang="zh-CN"/>
          </a:p>
        </p:txBody>
      </p:sp>
    </p:spTree>
    <p:extLst>
      <p:ext uri="{BB962C8B-B14F-4D97-AF65-F5344CB8AC3E}">
        <p14:creationId xmlns:p14="http://schemas.microsoft.com/office/powerpoint/2010/main" val="225834181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latin typeface="Arial" panose="020B0604020202020204" pitchFamily="34" charset="0"/>
              </a:rPr>
              <a:t>Still shared memory</a:t>
            </a:r>
          </a:p>
          <a:p>
            <a:endParaRPr lang="en-US" altLang="en-CN" dirty="0">
              <a:latin typeface="Arial" panose="020B0604020202020204" pitchFamily="34" charset="0"/>
            </a:endParaRPr>
          </a:p>
          <a:p>
            <a:r>
              <a:rPr lang="en-US" altLang="en-CN" dirty="0">
                <a:latin typeface="Arial" panose="020B0604020202020204" pitchFamily="34" charset="0"/>
              </a:rPr>
              <a:t>Then about </a:t>
            </a:r>
            <a:r>
              <a:rPr lang="en-CN" altLang="en-CN" dirty="0">
                <a:latin typeface="Arial" panose="020B0604020202020204" pitchFamily="34" charset="0"/>
              </a:rPr>
              <a:t>its performance</a:t>
            </a:r>
          </a:p>
          <a:p>
            <a:endParaRPr lang="en-CN"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5.8 A single-chip multicore with a distributed cache. In current designs, the distributed shared cache is usually L3, and levels L1 and L2 are private. There are </a:t>
            </a:r>
            <a:r>
              <a:rPr lang="en-US" sz="1200" kern="1200" dirty="0" err="1">
                <a:solidFill>
                  <a:schemeClr val="tx1"/>
                </a:solidFill>
                <a:effectLst/>
                <a:latin typeface="Arial" charset="0"/>
                <a:ea typeface="宋体" charset="-122"/>
                <a:cs typeface="+mn-cs"/>
              </a:rPr>
              <a:t>typ</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ically</a:t>
            </a:r>
            <a:r>
              <a:rPr lang="en-US" sz="1200" kern="1200" dirty="0">
                <a:solidFill>
                  <a:schemeClr val="tx1"/>
                </a:solidFill>
                <a:effectLst/>
                <a:latin typeface="Arial" charset="0"/>
                <a:ea typeface="宋体" charset="-122"/>
                <a:cs typeface="+mn-cs"/>
              </a:rPr>
              <a:t> multiple memory channels (2–8 in today’s designs). This design is NUCA, since the access time to L3 portions varies with faster access time for the directly attached core. Because it is NUCA, it is also NUMA. </a:t>
            </a:r>
            <a:endParaRPr lang="en-US" dirty="0"/>
          </a:p>
          <a:p>
            <a:endParaRPr lang="en-CN"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80</a:t>
            </a:fld>
            <a:endParaRPr lang="en-US" altLang="zh-CN"/>
          </a:p>
        </p:txBody>
      </p:sp>
    </p:spTree>
    <p:extLst>
      <p:ext uri="{BB962C8B-B14F-4D97-AF65-F5344CB8AC3E}">
        <p14:creationId xmlns:p14="http://schemas.microsoft.com/office/powerpoint/2010/main" val="1543172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幻灯片图像占位符 1">
            <a:extLst>
              <a:ext uri="{FF2B5EF4-FFF2-40B4-BE49-F238E27FC236}">
                <a16:creationId xmlns:a16="http://schemas.microsoft.com/office/drawing/2014/main" id="{CE207778-698F-9B43-91CA-A496095240B7}"/>
              </a:ext>
            </a:extLst>
          </p:cNvPr>
          <p:cNvSpPr>
            <a:spLocks noGrp="1" noRot="1" noChangeAspect="1" noChangeArrowheads="1" noTextEdit="1"/>
          </p:cNvSpPr>
          <p:nvPr>
            <p:ph type="sldImg"/>
          </p:nvPr>
        </p:nvSpPr>
        <p:spPr>
          <a:ln/>
        </p:spPr>
      </p:sp>
      <p:sp>
        <p:nvSpPr>
          <p:cNvPr id="25602" name="备注占位符 2">
            <a:extLst>
              <a:ext uri="{FF2B5EF4-FFF2-40B4-BE49-F238E27FC236}">
                <a16:creationId xmlns:a16="http://schemas.microsoft.com/office/drawing/2014/main" id="{6075711A-8C1B-D343-8C02-D4075BE123C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According to how processors are integrated, there are two types of multiprocessor architectures.</a:t>
            </a:r>
          </a:p>
          <a:p>
            <a:r>
              <a:rPr lang="en-US" altLang="zh-CN">
                <a:latin typeface="Arial" panose="020B0604020202020204" pitchFamily="34" charset="0"/>
              </a:rPr>
              <a:t>The first one is multicore computers, they use a single chip integrated with multiple cores.</a:t>
            </a:r>
          </a:p>
          <a:p>
            <a:r>
              <a:rPr lang="en-US" altLang="zh-CN">
                <a:latin typeface="Arial" panose="020B0604020202020204" pitchFamily="34" charset="0"/>
              </a:rPr>
              <a:t>While the second type, multi-chip computers have multiple chips, each might be a multicore system.</a:t>
            </a:r>
          </a:p>
        </p:txBody>
      </p:sp>
      <p:sp>
        <p:nvSpPr>
          <p:cNvPr id="25603" name="灯片编号占位符 3">
            <a:extLst>
              <a:ext uri="{FF2B5EF4-FFF2-40B4-BE49-F238E27FC236}">
                <a16:creationId xmlns:a16="http://schemas.microsoft.com/office/drawing/2014/main" id="{494A150E-7B31-6F4D-8571-E538C9634C9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78B3DDF-1D60-A849-B54A-4E713972474E}"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 misses that arise from </a:t>
            </a:r>
            <a:r>
              <a:rPr lang="en-US" sz="1200" kern="1200" dirty="0" err="1">
                <a:solidFill>
                  <a:schemeClr val="tx1"/>
                </a:solidFill>
                <a:effectLst/>
                <a:latin typeface="Arial" charset="0"/>
                <a:ea typeface="宋体" charset="-122"/>
                <a:cs typeface="+mn-cs"/>
              </a:rPr>
              <a:t>interprocessor</a:t>
            </a:r>
            <a:r>
              <a:rPr lang="en-US" sz="1200" kern="1200" dirty="0">
                <a:solidFill>
                  <a:schemeClr val="tx1"/>
                </a:solidFill>
                <a:effectLst/>
                <a:latin typeface="Arial" charset="0"/>
                <a:ea typeface="宋体" charset="-122"/>
                <a:cs typeface="+mn-cs"/>
              </a:rPr>
              <a:t> communication, which are often called coherence misses, can be broken into two separate sources. </a:t>
            </a:r>
            <a:endParaRPr lang="en-US" dirty="0"/>
          </a:p>
          <a:p>
            <a:r>
              <a:rPr lang="en-US" sz="1200" kern="1200" dirty="0">
                <a:solidFill>
                  <a:schemeClr val="tx1"/>
                </a:solidFill>
                <a:effectLst/>
                <a:latin typeface="Arial" charset="0"/>
                <a:ea typeface="宋体" charset="-122"/>
                <a:cs typeface="+mn-cs"/>
              </a:rPr>
              <a:t>The first source is the true sharing misses that arise from the communication of data through the cache coherence mechanism. In an invalidation-based protocol, the first write by a processor to a shared cache block causes an invalidation to establish ownership of that block. Additionally, when another processor attempts to read a modified word in that cache block, a miss occurs and the resultant block is transferred. Both these misses are classified as true sharing misses because they directly arise from the sharing of data among processors.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81</a:t>
            </a:fld>
            <a:endParaRPr lang="en-US" altLang="zh-CN"/>
          </a:p>
        </p:txBody>
      </p:sp>
    </p:spTree>
    <p:extLst>
      <p:ext uri="{BB962C8B-B14F-4D97-AF65-F5344CB8AC3E}">
        <p14:creationId xmlns:p14="http://schemas.microsoft.com/office/powerpoint/2010/main" val="155132353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second effect, called false sharing, arises from the use of an invalidation- based coherence algorithm with a single valid bit per cache block. False sharing occurs when a block is invalidated (and a subsequent reference causes a miss) because some word in the block, other than the one being read, is written into. If the word written into is actually used by the processor that received the </a:t>
            </a:r>
            <a:r>
              <a:rPr lang="en-US" sz="1200" kern="1200" dirty="0" err="1">
                <a:solidFill>
                  <a:schemeClr val="tx1"/>
                </a:solidFill>
                <a:effectLst/>
                <a:latin typeface="Arial" charset="0"/>
                <a:ea typeface="宋体" charset="-122"/>
                <a:cs typeface="+mn-cs"/>
              </a:rPr>
              <a:t>inval</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idate</a:t>
            </a:r>
            <a:r>
              <a:rPr lang="en-US" sz="1200" kern="1200" dirty="0">
                <a:solidFill>
                  <a:schemeClr val="tx1"/>
                </a:solidFill>
                <a:effectLst/>
                <a:latin typeface="Arial" charset="0"/>
                <a:ea typeface="宋体" charset="-122"/>
                <a:cs typeface="+mn-cs"/>
              </a:rPr>
              <a:t>, then the reference was a true sharing reference and would have caused a miss independent of the block size. If, however, the word being written and the word read are different and the invalidation does not cause a new value to be </a:t>
            </a:r>
            <a:r>
              <a:rPr lang="en-US" sz="1200" kern="1200" dirty="0" err="1">
                <a:solidFill>
                  <a:schemeClr val="tx1"/>
                </a:solidFill>
                <a:effectLst/>
                <a:latin typeface="Arial" charset="0"/>
                <a:ea typeface="宋体" charset="-122"/>
                <a:cs typeface="+mn-cs"/>
              </a:rPr>
              <a:t>commu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nicated</a:t>
            </a:r>
            <a:r>
              <a:rPr lang="en-US" sz="1200" kern="1200" dirty="0">
                <a:solidFill>
                  <a:schemeClr val="tx1"/>
                </a:solidFill>
                <a:effectLst/>
                <a:latin typeface="Arial" charset="0"/>
                <a:ea typeface="宋体" charset="-122"/>
                <a:cs typeface="+mn-cs"/>
              </a:rPr>
              <a:t>, but only causes an extra cache miss, then it is a false sharing miss. In a false sharing miss, the block is shared, but no word in the cache is actually shared, and the miss would not occur if the block size were a single word.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82</a:t>
            </a:fld>
            <a:endParaRPr lang="en-US" altLang="zh-CN"/>
          </a:p>
        </p:txBody>
      </p:sp>
    </p:spTree>
    <p:extLst>
      <p:ext uri="{BB962C8B-B14F-4D97-AF65-F5344CB8AC3E}">
        <p14:creationId xmlns:p14="http://schemas.microsoft.com/office/powerpoint/2010/main" val="410726465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Slide Image Placeholder 1">
            <a:extLst>
              <a:ext uri="{FF2B5EF4-FFF2-40B4-BE49-F238E27FC236}">
                <a16:creationId xmlns:a16="http://schemas.microsoft.com/office/drawing/2014/main" id="{F506DA9F-2792-1944-BE2C-F941BEAFA51D}"/>
              </a:ext>
            </a:extLst>
          </p:cNvPr>
          <p:cNvSpPr>
            <a:spLocks noGrp="1" noRot="1" noChangeAspect="1" noChangeArrowheads="1" noTextEdit="1"/>
          </p:cNvSpPr>
          <p:nvPr>
            <p:ph type="sldImg"/>
          </p:nvPr>
        </p:nvSpPr>
        <p:spPr>
          <a:ln/>
        </p:spPr>
      </p:sp>
      <p:sp>
        <p:nvSpPr>
          <p:cNvPr id="130050" name="Notes Placeholder 2">
            <a:extLst>
              <a:ext uri="{FF2B5EF4-FFF2-40B4-BE49-F238E27FC236}">
                <a16:creationId xmlns:a16="http://schemas.microsoft.com/office/drawing/2014/main" id="{6D04D3DC-2CD5-B840-9110-9B928E2E5E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P</a:t>
            </a:r>
            <a:r>
              <a:rPr lang="en-US" altLang="zh-CN">
                <a:latin typeface="Arial" panose="020B0604020202020204" pitchFamily="34" charset="0"/>
              </a:rPr>
              <a:t>219</a:t>
            </a:r>
            <a:r>
              <a:rPr lang="zh-CN" altLang="en-US">
                <a:latin typeface="Arial" panose="020B0604020202020204" pitchFamily="34" charset="0"/>
              </a:rPr>
              <a:t> </a:t>
            </a:r>
            <a:r>
              <a:rPr lang="en-US" altLang="zh-CN">
                <a:latin typeface="Arial" panose="020B0604020202020204" pitchFamily="34" charset="0"/>
              </a:rPr>
              <a:t>on 4</a:t>
            </a:r>
            <a:r>
              <a:rPr lang="en-US" altLang="zh-CN" baseline="30000">
                <a:latin typeface="Arial" panose="020B0604020202020204" pitchFamily="34" charset="0"/>
              </a:rPr>
              <a:t>th</a:t>
            </a:r>
            <a:r>
              <a:rPr lang="en-US" altLang="zh-CN">
                <a:latin typeface="Arial" panose="020B0604020202020204" pitchFamily="34" charset="0"/>
              </a:rPr>
              <a:t> edition</a:t>
            </a:r>
            <a:endParaRPr lang="en-US" altLang="en-CN">
              <a:latin typeface="Arial" panose="020B0604020202020204" pitchFamily="34" charset="0"/>
            </a:endParaRPr>
          </a:p>
        </p:txBody>
      </p:sp>
      <p:sp>
        <p:nvSpPr>
          <p:cNvPr id="130051" name="Slide Number Placeholder 3">
            <a:extLst>
              <a:ext uri="{FF2B5EF4-FFF2-40B4-BE49-F238E27FC236}">
                <a16:creationId xmlns:a16="http://schemas.microsoft.com/office/drawing/2014/main" id="{612452F9-5D41-A944-9A48-7BD53D40C89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AE21662-7B82-B743-9102-32E8ED59FB39}"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Slide Image Placeholder 1">
            <a:extLst>
              <a:ext uri="{FF2B5EF4-FFF2-40B4-BE49-F238E27FC236}">
                <a16:creationId xmlns:a16="http://schemas.microsoft.com/office/drawing/2014/main" id="{AA01F6EF-0A02-C041-8021-8608398ADBEF}"/>
              </a:ext>
            </a:extLst>
          </p:cNvPr>
          <p:cNvSpPr>
            <a:spLocks noGrp="1" noRot="1" noChangeAspect="1" noChangeArrowheads="1" noTextEdit="1"/>
          </p:cNvSpPr>
          <p:nvPr>
            <p:ph type="sldImg"/>
          </p:nvPr>
        </p:nvSpPr>
        <p:spPr>
          <a:ln/>
        </p:spPr>
      </p:sp>
      <p:sp>
        <p:nvSpPr>
          <p:cNvPr id="132098" name="Notes Placeholder 2">
            <a:extLst>
              <a:ext uri="{FF2B5EF4-FFF2-40B4-BE49-F238E27FC236}">
                <a16:creationId xmlns:a16="http://schemas.microsoft.com/office/drawing/2014/main" id="{C06AA7A4-3331-8A4E-90CD-CAFDC3FA0F2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Follow the first case in the definition of true sharing miss:</a:t>
            </a:r>
          </a:p>
          <a:p>
            <a:r>
              <a:rPr lang="en-US" altLang="zh-CN">
                <a:latin typeface="Arial" panose="020B0604020202020204" pitchFamily="34" charset="0"/>
              </a:rPr>
              <a:t>first write by a processor to a shared cache block (causes an invalidation to establish ownership of that block)</a:t>
            </a:r>
          </a:p>
          <a:p>
            <a:endParaRPr lang="en-US" altLang="en-CN">
              <a:latin typeface="Arial" panose="020B0604020202020204" pitchFamily="34" charset="0"/>
            </a:endParaRPr>
          </a:p>
        </p:txBody>
      </p:sp>
      <p:sp>
        <p:nvSpPr>
          <p:cNvPr id="132099" name="Slide Number Placeholder 3">
            <a:extLst>
              <a:ext uri="{FF2B5EF4-FFF2-40B4-BE49-F238E27FC236}">
                <a16:creationId xmlns:a16="http://schemas.microsoft.com/office/drawing/2014/main" id="{CECBD8B9-95A9-AA49-B875-A3764DFEEF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808389C-DC35-344A-85E4-A19D347F76E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remaining content related to performance in Chapter 5.3 to be included in subsequent lectures</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88</a:t>
            </a:fld>
            <a:endParaRPr lang="en-US" altLang="zh-CN"/>
          </a:p>
        </p:txBody>
      </p:sp>
    </p:spTree>
    <p:extLst>
      <p:ext uri="{BB962C8B-B14F-4D97-AF65-F5344CB8AC3E}">
        <p14:creationId xmlns:p14="http://schemas.microsoft.com/office/powerpoint/2010/main" val="363309501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5" name="Slide Image Placeholder 1">
            <a:extLst>
              <a:ext uri="{FF2B5EF4-FFF2-40B4-BE49-F238E27FC236}">
                <a16:creationId xmlns:a16="http://schemas.microsoft.com/office/drawing/2014/main" id="{EA58A6A8-1DDA-F645-9D52-00485A647DA9}"/>
              </a:ext>
            </a:extLst>
          </p:cNvPr>
          <p:cNvSpPr>
            <a:spLocks noGrp="1" noRot="1" noChangeAspect="1" noChangeArrowheads="1" noTextEdit="1"/>
          </p:cNvSpPr>
          <p:nvPr>
            <p:ph type="sldImg"/>
          </p:nvPr>
        </p:nvSpPr>
        <p:spPr>
          <a:ln/>
        </p:spPr>
      </p:sp>
      <p:sp>
        <p:nvSpPr>
          <p:cNvPr id="139266" name="Notes Placeholder 2">
            <a:extLst>
              <a:ext uri="{FF2B5EF4-FFF2-40B4-BE49-F238E27FC236}">
                <a16:creationId xmlns:a16="http://schemas.microsoft.com/office/drawing/2014/main" id="{06C72043-AFA6-F546-94E9-3F22CDEC29E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CN">
                <a:latin typeface="Arial" panose="020B0604020202020204" pitchFamily="34" charset="0"/>
              </a:rPr>
              <a:t>A directory is added to each node to implement cache coherence in a distributed-memory multi- processor. In this case, a node is shown as a single multicore chip, and the directory information for the associated memory may reside either on or off the multicore. Each directory is responsible for tracking the caches that share the memory addresses of the portion of memory in the node. The coherence mechanism would handle both the main- tenance of the directory information and any coherence actions needed within the multicore node. </a:t>
            </a:r>
          </a:p>
          <a:p>
            <a:endParaRPr lang="en-CN" altLang="en-CN">
              <a:latin typeface="Arial" panose="020B0604020202020204" pitchFamily="34" charset="0"/>
            </a:endParaRPr>
          </a:p>
        </p:txBody>
      </p:sp>
      <p:sp>
        <p:nvSpPr>
          <p:cNvPr id="139267" name="Slide Number Placeholder 3">
            <a:extLst>
              <a:ext uri="{FF2B5EF4-FFF2-40B4-BE49-F238E27FC236}">
                <a16:creationId xmlns:a16="http://schemas.microsoft.com/office/drawing/2014/main" id="{CB9693DA-407D-5949-9046-CE8A080FB7B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7F80FB6-1B88-4E4A-BD01-26E574A77AE0}"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5.19 The possible messages sent among nodes to maintain coherence, along with the source and des- </a:t>
            </a:r>
            <a:r>
              <a:rPr lang="en-US" sz="1200" kern="1200" dirty="0" err="1">
                <a:solidFill>
                  <a:schemeClr val="tx1"/>
                </a:solidFill>
                <a:effectLst/>
                <a:latin typeface="Arial" charset="0"/>
                <a:ea typeface="宋体" charset="-122"/>
                <a:cs typeface="+mn-cs"/>
              </a:rPr>
              <a:t>tination</a:t>
            </a:r>
            <a:r>
              <a:rPr lang="en-US" sz="1200" kern="1200" dirty="0">
                <a:solidFill>
                  <a:schemeClr val="tx1"/>
                </a:solidFill>
                <a:effectLst/>
                <a:latin typeface="Arial" charset="0"/>
                <a:ea typeface="宋体" charset="-122"/>
                <a:cs typeface="+mn-cs"/>
              </a:rPr>
              <a:t> node, the contents (where P 5 requesting node number, A 5 requested address, and D 5 data contents), and the function of the message. The first three messages are requests sent by the local node to the home. The fourth through sixth messages are messages sent to a remote node by the home when the home needs the data to satisfy a read or write miss request. Data value replies are used to send a value from the home node back to the requesting node. Data value write-backs occur for two reasons: when a block is replaced in a cache and must be written back to its home memory, and also in reply to fetch or fetch/invalidate messages from the home. Writing back the data value whenever the block becomes shared simplifies the number of states in the protocol because any dirty block must be exclusive and any shared block is always available in the home memory.</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93</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first three messages are requests sent by the local node to the home. </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6560804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Data value replies are used to send a value from the home node back to the requesting node. </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95</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76678424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fourth through sixth messages are messages sent to a remote node by the home when the home needs the data to satisfy a read or write miss request.</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552062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幻灯片图像占位符 1">
            <a:extLst>
              <a:ext uri="{FF2B5EF4-FFF2-40B4-BE49-F238E27FC236}">
                <a16:creationId xmlns:a16="http://schemas.microsoft.com/office/drawing/2014/main" id="{B2C879FC-EADB-4449-B694-6B14F09870C6}"/>
              </a:ext>
            </a:extLst>
          </p:cNvPr>
          <p:cNvSpPr>
            <a:spLocks noGrp="1" noRot="1" noChangeAspect="1" noChangeArrowheads="1" noTextEdit="1"/>
          </p:cNvSpPr>
          <p:nvPr>
            <p:ph type="sldImg"/>
          </p:nvPr>
        </p:nvSpPr>
        <p:spPr>
          <a:ln/>
        </p:spPr>
      </p:sp>
      <p:sp>
        <p:nvSpPr>
          <p:cNvPr id="27650" name="备注占位符 2">
            <a:extLst>
              <a:ext uri="{FF2B5EF4-FFF2-40B4-BE49-F238E27FC236}">
                <a16:creationId xmlns:a16="http://schemas.microsoft.com/office/drawing/2014/main" id="{800A927E-7A99-A442-9152-B28A9AE702A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Such systems exploit thread-level parallelism through two different software models.</a:t>
            </a:r>
          </a:p>
          <a:p>
            <a:r>
              <a:rPr lang="en-US" altLang="zh-CN" dirty="0">
                <a:latin typeface="Arial" panose="020B0604020202020204" pitchFamily="34" charset="0"/>
              </a:rPr>
              <a:t>The first is the execution of a tightly coupled set of threads collaborating on a single task, which is called parallel processing;</a:t>
            </a:r>
          </a:p>
          <a:p>
            <a:r>
              <a:rPr lang="en-US" altLang="zh-CN" dirty="0">
                <a:latin typeface="Arial" panose="020B0604020202020204" pitchFamily="34" charset="0"/>
              </a:rPr>
              <a:t>The second is the execution of multiple, relatively independent processes that may originate from one or more users, which is called request-level parallelism.</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Request-level parallelism may be exploited by a single application running on multiple processors, such as a database responding to queries, or multiple </a:t>
            </a:r>
            <a:r>
              <a:rPr lang="en-US" sz="1200" kern="1200" dirty="0" err="1">
                <a:solidFill>
                  <a:schemeClr val="tx1"/>
                </a:solidFill>
                <a:effectLst/>
                <a:latin typeface="Arial" charset="0"/>
                <a:ea typeface="宋体" charset="-122"/>
                <a:cs typeface="+mn-cs"/>
              </a:rPr>
              <a:t>applica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tions</a:t>
            </a:r>
            <a:r>
              <a:rPr lang="en-US" sz="1200" kern="1200" dirty="0">
                <a:solidFill>
                  <a:schemeClr val="tx1"/>
                </a:solidFill>
                <a:effectLst/>
                <a:latin typeface="Arial" charset="0"/>
                <a:ea typeface="宋体" charset="-122"/>
                <a:cs typeface="+mn-cs"/>
              </a:rPr>
              <a:t> running independently, often called multiprogramming. </a:t>
            </a:r>
            <a:endParaRPr lang="en-US" dirty="0"/>
          </a:p>
          <a:p>
            <a:endParaRPr lang="zh-CN" altLang="en-US" dirty="0">
              <a:latin typeface="Arial" panose="020B0604020202020204" pitchFamily="34" charset="0"/>
            </a:endParaRPr>
          </a:p>
        </p:txBody>
      </p:sp>
      <p:sp>
        <p:nvSpPr>
          <p:cNvPr id="27651" name="灯片编号占位符 3">
            <a:extLst>
              <a:ext uri="{FF2B5EF4-FFF2-40B4-BE49-F238E27FC236}">
                <a16:creationId xmlns:a16="http://schemas.microsoft.com/office/drawing/2014/main" id="{0C34D353-B521-E54F-B348-A028FC2951D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CF27448-212D-314D-861A-1BD3BBCBEB8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fourth through sixth messages are messages sent to a remote node by the home when the home needs the data to satisfy a read or write miss request.</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99705021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fourth through sixth messages are messages sent to a remote node by the home when the home needs the data to satisfy a read or write miss request.</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37655651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a:extLst>
              <a:ext uri="{FF2B5EF4-FFF2-40B4-BE49-F238E27FC236}">
                <a16:creationId xmlns:a16="http://schemas.microsoft.com/office/drawing/2014/main" id="{AC854DEC-4878-0143-A6B6-181A45514D66}"/>
              </a:ext>
            </a:extLst>
          </p:cNvPr>
          <p:cNvSpPr>
            <a:spLocks noGrp="1" noRot="1" noChangeAspect="1" noChangeArrowheads="1" noTextEdit="1"/>
          </p:cNvSpPr>
          <p:nvPr>
            <p:ph type="sldImg"/>
          </p:nvPr>
        </p:nvSpPr>
        <p:spPr>
          <a:ln/>
        </p:spPr>
      </p:sp>
      <p:sp>
        <p:nvSpPr>
          <p:cNvPr id="143362" name="Notes Placeholder 2">
            <a:extLst>
              <a:ext uri="{FF2B5EF4-FFF2-40B4-BE49-F238E27FC236}">
                <a16:creationId xmlns:a16="http://schemas.microsoft.com/office/drawing/2014/main" id="{7DCD69F0-DCAC-FD4A-9C15-6E8C9254042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 remote node is the node that has a copy of a cache block, whether exclusive (in which case it is the only copy) or shared.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dirty="0">
              <a:latin typeface="Arial" panose="020B060402020202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fourth through sixth messages are messages sent to a remote node by the home when the home needs the data to satisfy a read or write miss request.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CN"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Data value write-backs occur for two reasons: when a block is replaced in a cache and must be written back to its home memory, and also in reply to fetch or fetch/invalidate messages from the home. Writing back the data value whenever the block becomes shared simplifies the number of states in the protocol because any dirty block must be exclusive and any shared block is always available in the home memory. </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3363" name="Slide Number Placeholder 3">
            <a:extLst>
              <a:ext uri="{FF2B5EF4-FFF2-40B4-BE49-F238E27FC236}">
                <a16:creationId xmlns:a16="http://schemas.microsoft.com/office/drawing/2014/main" id="{21E38BAC-038D-B94A-AAE0-CF234BC56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62ED10-3D89-1044-962C-3F023328AEFD}"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2629229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9" name="Slide Image Placeholder 1">
            <a:extLst>
              <a:ext uri="{FF2B5EF4-FFF2-40B4-BE49-F238E27FC236}">
                <a16:creationId xmlns:a16="http://schemas.microsoft.com/office/drawing/2014/main" id="{22B3E0EC-BC9C-3646-965A-573ED017DE3A}"/>
              </a:ext>
            </a:extLst>
          </p:cNvPr>
          <p:cNvSpPr>
            <a:spLocks noGrp="1" noRot="1" noChangeAspect="1" noChangeArrowheads="1" noTextEdit="1"/>
          </p:cNvSpPr>
          <p:nvPr>
            <p:ph type="sldImg"/>
          </p:nvPr>
        </p:nvSpPr>
        <p:spPr>
          <a:ln/>
        </p:spPr>
      </p:sp>
      <p:sp>
        <p:nvSpPr>
          <p:cNvPr id="145410" name="Notes Placeholder 2">
            <a:extLst>
              <a:ext uri="{FF2B5EF4-FFF2-40B4-BE49-F238E27FC236}">
                <a16:creationId xmlns:a16="http://schemas.microsoft.com/office/drawing/2014/main" id="{1FF1A9F3-A300-EF4D-954D-A818DD286D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5.20 State transition diagram for an individual cache block in a directory-based system. Requests by the local processor are shown in black, and those from the home directory are shown in gray. The states are identical to those in the snooping case, and the transactions are very similar, with explicit invalidate and write-back requests replacing the write misses that were formerly broadcast on the bus.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As we did for the snooping controller, we assume that an attempt to write a shared cache block is treated as a miss; in practice, such a transaction can be treated as an ownership request or upgrade request and can deliver ownership without requiring that the cache block be fetched.</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5411" name="Slide Number Placeholder 3">
            <a:extLst>
              <a:ext uri="{FF2B5EF4-FFF2-40B4-BE49-F238E27FC236}">
                <a16:creationId xmlns:a16="http://schemas.microsoft.com/office/drawing/2014/main" id="{F66985BB-9BB9-164E-A0B9-6BC4C6FF07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CD14B45-E736-064D-A1D3-8D437567080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101</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7" name="Slide Image Placeholder 1">
            <a:extLst>
              <a:ext uri="{FF2B5EF4-FFF2-40B4-BE49-F238E27FC236}">
                <a16:creationId xmlns:a16="http://schemas.microsoft.com/office/drawing/2014/main" id="{24647184-6D6E-6440-8018-5114E6FE4D51}"/>
              </a:ext>
            </a:extLst>
          </p:cNvPr>
          <p:cNvSpPr>
            <a:spLocks noGrp="1" noRot="1" noChangeAspect="1" noChangeArrowheads="1" noTextEdit="1"/>
          </p:cNvSpPr>
          <p:nvPr>
            <p:ph type="sldImg"/>
          </p:nvPr>
        </p:nvSpPr>
        <p:spPr>
          <a:ln/>
        </p:spPr>
      </p:sp>
      <p:sp>
        <p:nvSpPr>
          <p:cNvPr id="147458" name="Notes Placeholder 2">
            <a:extLst>
              <a:ext uri="{FF2B5EF4-FFF2-40B4-BE49-F238E27FC236}">
                <a16:creationId xmlns:a16="http://schemas.microsoft.com/office/drawing/2014/main" id="{EE895256-3C1B-CB41-A8A3-68D3960EA0B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5.21 The state transition diagram for the directory has the same states and structure as the transition diagram for an individual cache. All actions are in gray because they are all externally caused. Bold indicates the action taken by the directory in response to the request.</a:t>
            </a:r>
            <a:endParaRPr lang="en-US" altLang="en-CN" dirty="0">
              <a:latin typeface="Arial" panose="020B0604020202020204" pitchFamily="34" charset="0"/>
            </a:endParaRPr>
          </a:p>
          <a:p>
            <a:endParaRPr lang="en-CN" altLang="en-CN" dirty="0">
              <a:latin typeface="Arial" panose="020B0604020202020204" pitchFamily="34" charset="0"/>
            </a:endParaRPr>
          </a:p>
        </p:txBody>
      </p:sp>
      <p:sp>
        <p:nvSpPr>
          <p:cNvPr id="147459" name="Slide Number Placeholder 3">
            <a:extLst>
              <a:ext uri="{FF2B5EF4-FFF2-40B4-BE49-F238E27FC236}">
                <a16:creationId xmlns:a16="http://schemas.microsoft.com/office/drawing/2014/main" id="{62CC9D9D-1DB2-9849-A2EA-12263275A3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1251E36-0509-E54C-8A1C-2A0B7127C06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5" name="幻灯片图像占位符 1">
            <a:extLst>
              <a:ext uri="{FF2B5EF4-FFF2-40B4-BE49-F238E27FC236}">
                <a16:creationId xmlns:a16="http://schemas.microsoft.com/office/drawing/2014/main" id="{C5545A3A-9829-E64A-82FA-61867A18D970}"/>
              </a:ext>
            </a:extLst>
          </p:cNvPr>
          <p:cNvSpPr>
            <a:spLocks noGrp="1" noRot="1" noChangeAspect="1" noChangeArrowheads="1" noTextEdit="1"/>
          </p:cNvSpPr>
          <p:nvPr>
            <p:ph type="sldImg"/>
          </p:nvPr>
        </p:nvSpPr>
        <p:spPr>
          <a:ln/>
        </p:spPr>
      </p:sp>
      <p:sp>
        <p:nvSpPr>
          <p:cNvPr id="149506" name="备注占位符 2">
            <a:extLst>
              <a:ext uri="{FF2B5EF4-FFF2-40B4-BE49-F238E27FC236}">
                <a16:creationId xmlns:a16="http://schemas.microsoft.com/office/drawing/2014/main" id="{C80EA291-BD4E-FA49-9CB6-B0EE65D45DD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rPr>
              <a:t>All these contents can be found in Chapter 5.</a:t>
            </a:r>
            <a:endParaRPr lang="zh-CN" altLang="en-US" dirty="0">
              <a:latin typeface="Arial" panose="020B0604020202020204" pitchFamily="34" charset="0"/>
            </a:endParaRPr>
          </a:p>
        </p:txBody>
      </p:sp>
      <p:sp>
        <p:nvSpPr>
          <p:cNvPr id="149507" name="灯片编号占位符 3">
            <a:extLst>
              <a:ext uri="{FF2B5EF4-FFF2-40B4-BE49-F238E27FC236}">
                <a16:creationId xmlns:a16="http://schemas.microsoft.com/office/drawing/2014/main" id="{1E7090CF-AE34-5942-8549-CE8D60CD294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95BE756-23A7-0941-A8C4-13FE3A324E56}"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幻灯片图像占位符 1">
            <a:extLst>
              <a:ext uri="{FF2B5EF4-FFF2-40B4-BE49-F238E27FC236}">
                <a16:creationId xmlns:a16="http://schemas.microsoft.com/office/drawing/2014/main" id="{C427B79C-1790-4B49-AACF-71CB8086D0FA}"/>
              </a:ext>
            </a:extLst>
          </p:cNvPr>
          <p:cNvSpPr>
            <a:spLocks noGrp="1" noRot="1" noChangeAspect="1" noChangeArrowheads="1" noTextEdit="1"/>
          </p:cNvSpPr>
          <p:nvPr>
            <p:ph type="sldImg"/>
          </p:nvPr>
        </p:nvSpPr>
        <p:spPr>
          <a:ln/>
        </p:spPr>
      </p:sp>
      <p:sp>
        <p:nvSpPr>
          <p:cNvPr id="98306" name="备注占位符 2">
            <a:extLst>
              <a:ext uri="{FF2B5EF4-FFF2-40B4-BE49-F238E27FC236}">
                <a16:creationId xmlns:a16="http://schemas.microsoft.com/office/drawing/2014/main" id="{66438FA8-CBA0-F146-B775-5D6BF07A5FC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latin typeface="Arial" panose="020B0604020202020204" pitchFamily="34" charset="0"/>
            </a:endParaRPr>
          </a:p>
        </p:txBody>
      </p:sp>
      <p:sp>
        <p:nvSpPr>
          <p:cNvPr id="98307" name="灯片编号占位符 3">
            <a:extLst>
              <a:ext uri="{FF2B5EF4-FFF2-40B4-BE49-F238E27FC236}">
                <a16:creationId xmlns:a16="http://schemas.microsoft.com/office/drawing/2014/main" id="{07EE03C1-121F-BB46-A009-C5C6A2FDC64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8720624-A844-7844-B0F0-D6742A8B94D2}"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106</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幻灯片图像占位符 1">
            <a:extLst>
              <a:ext uri="{FF2B5EF4-FFF2-40B4-BE49-F238E27FC236}">
                <a16:creationId xmlns:a16="http://schemas.microsoft.com/office/drawing/2014/main" id="{C2FAD771-099A-3C40-A245-FF7A58F550DF}"/>
              </a:ext>
            </a:extLst>
          </p:cNvPr>
          <p:cNvSpPr>
            <a:spLocks noGrp="1" noRot="1" noChangeAspect="1" noChangeArrowheads="1" noTextEdit="1"/>
          </p:cNvSpPr>
          <p:nvPr>
            <p:ph type="sldImg"/>
          </p:nvPr>
        </p:nvSpPr>
        <p:spPr>
          <a:ln/>
        </p:spPr>
      </p:sp>
      <p:sp>
        <p:nvSpPr>
          <p:cNvPr id="100354" name="备注占位符 2">
            <a:extLst>
              <a:ext uri="{FF2B5EF4-FFF2-40B4-BE49-F238E27FC236}">
                <a16:creationId xmlns:a16="http://schemas.microsoft.com/office/drawing/2014/main" id="{820B04A6-B69C-3144-B717-A158BBB5FC0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err="1">
                <a:latin typeface="Arial" panose="020B0604020202020204" pitchFamily="34" charset="0"/>
              </a:rPr>
              <a:t>zz</a:t>
            </a:r>
            <a:endParaRPr lang="en-US" altLang="zh-CN" dirty="0">
              <a:latin typeface="Arial" panose="020B0604020202020204" pitchFamily="34" charset="0"/>
            </a:endParaRPr>
          </a:p>
          <a:p>
            <a:r>
              <a:rPr lang="zh-CN" altLang="en-US" dirty="0">
                <a:latin typeface="Arial" panose="020B0604020202020204" pitchFamily="34" charset="0"/>
              </a:rPr>
              <a:t>“</a:t>
            </a:r>
            <a:r>
              <a:rPr lang="en-US" altLang="zh-CN" dirty="0">
                <a:latin typeface="Arial" panose="020B0604020202020204" pitchFamily="34" charset="0"/>
              </a:rPr>
              <a:t>Glee</a:t>
            </a:r>
            <a:r>
              <a:rPr lang="zh-CN" altLang="en-US" dirty="0">
                <a:latin typeface="Arial" panose="020B0604020202020204" pitchFamily="34" charset="0"/>
              </a:rPr>
              <a:t>是一首献给梦想家的颂歌，为那些时刻闪耀的梦想，为那些不辍追求的人们。”</a:t>
            </a:r>
            <a:endParaRPr lang="en-US" altLang="zh-CN" dirty="0">
              <a:latin typeface="Arial" panose="020B0604020202020204" pitchFamily="34" charset="0"/>
            </a:endParaRPr>
          </a:p>
          <a:p>
            <a:r>
              <a:rPr lang="en-US" altLang="zh-CN" dirty="0">
                <a:latin typeface="Arial" panose="020B0604020202020204" pitchFamily="34" charset="0"/>
              </a:rPr>
              <a:t>https://</a:t>
            </a:r>
            <a:r>
              <a:rPr lang="en-US" altLang="zh-CN" dirty="0" err="1">
                <a:latin typeface="Arial" panose="020B0604020202020204" pitchFamily="34" charset="0"/>
              </a:rPr>
              <a:t>www.bilibili.com</a:t>
            </a:r>
            <a:r>
              <a:rPr lang="en-US" altLang="zh-CN" dirty="0">
                <a:latin typeface="Arial" panose="020B0604020202020204" pitchFamily="34" charset="0"/>
              </a:rPr>
              <a:t>/video/av6346876</a:t>
            </a:r>
          </a:p>
        </p:txBody>
      </p:sp>
      <p:sp>
        <p:nvSpPr>
          <p:cNvPr id="100355" name="灯片编号占位符 3">
            <a:extLst>
              <a:ext uri="{FF2B5EF4-FFF2-40B4-BE49-F238E27FC236}">
                <a16:creationId xmlns:a16="http://schemas.microsoft.com/office/drawing/2014/main" id="{59880ED2-1F31-E04B-907A-C165E48018B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9624D68-1C23-A64B-9056-1AA53127E3F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幻灯片图像占位符 1">
            <a:extLst>
              <a:ext uri="{FF2B5EF4-FFF2-40B4-BE49-F238E27FC236}">
                <a16:creationId xmlns:a16="http://schemas.microsoft.com/office/drawing/2014/main" id="{2D64DFCF-7939-5E47-8AFE-F4739879AF36}"/>
              </a:ext>
            </a:extLst>
          </p:cNvPr>
          <p:cNvSpPr>
            <a:spLocks noGrp="1" noRot="1" noChangeAspect="1" noChangeArrowheads="1" noTextEdit="1"/>
          </p:cNvSpPr>
          <p:nvPr>
            <p:ph type="sldImg"/>
          </p:nvPr>
        </p:nvSpPr>
        <p:spPr>
          <a:ln/>
        </p:spPr>
      </p:sp>
      <p:sp>
        <p:nvSpPr>
          <p:cNvPr id="29698" name="备注占位符 2">
            <a:extLst>
              <a:ext uri="{FF2B5EF4-FFF2-40B4-BE49-F238E27FC236}">
                <a16:creationId xmlns:a16="http://schemas.microsoft.com/office/drawing/2014/main" id="{42649228-525C-9C4D-A888-3D574A07A7C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Next, we’ll first introduce the multiprocessor architecture;</a:t>
            </a:r>
          </a:p>
          <a:p>
            <a:r>
              <a:rPr lang="en-US" altLang="zh-CN">
                <a:latin typeface="Arial" panose="020B0604020202020204" pitchFamily="34" charset="0"/>
              </a:rPr>
              <a:t>After that, we’ll discuss how different processors manage memory in centralized and distributed fashion.</a:t>
            </a:r>
          </a:p>
          <a:p>
            <a:r>
              <a:rPr lang="en-US" altLang="zh-CN">
                <a:latin typeface="Arial" panose="020B0604020202020204" pitchFamily="34" charset="0"/>
              </a:rPr>
              <a:t>For distributed shared memory, we also introduce how data coherence across different processors is maintained.</a:t>
            </a:r>
            <a:endParaRPr lang="zh-CN" altLang="en-US">
              <a:latin typeface="Arial" panose="020B0604020202020204" pitchFamily="34" charset="0"/>
            </a:endParaRPr>
          </a:p>
        </p:txBody>
      </p:sp>
      <p:sp>
        <p:nvSpPr>
          <p:cNvPr id="29699" name="灯片编号占位符 3">
            <a:extLst>
              <a:ext uri="{FF2B5EF4-FFF2-40B4-BE49-F238E27FC236}">
                <a16:creationId xmlns:a16="http://schemas.microsoft.com/office/drawing/2014/main" id="{236CD4DF-D460-7C41-B77E-94CAFAF4BFEF}"/>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E14A7C3-490F-4A4E-A356-3378CD7AEA8B}"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幻灯片图像占位符 1">
            <a:extLst>
              <a:ext uri="{FF2B5EF4-FFF2-40B4-BE49-F238E27FC236}">
                <a16:creationId xmlns:a16="http://schemas.microsoft.com/office/drawing/2014/main" id="{5952AB4A-E968-E944-B021-530E605B81A0}"/>
              </a:ext>
            </a:extLst>
          </p:cNvPr>
          <p:cNvSpPr>
            <a:spLocks noGrp="1" noRot="1" noChangeAspect="1" noChangeArrowheads="1" noTextEdit="1"/>
          </p:cNvSpPr>
          <p:nvPr>
            <p:ph type="sldImg"/>
          </p:nvPr>
        </p:nvSpPr>
        <p:spPr>
          <a:ln/>
        </p:spPr>
      </p:sp>
      <p:sp>
        <p:nvSpPr>
          <p:cNvPr id="31746" name="备注占位符 2">
            <a:extLst>
              <a:ext uri="{FF2B5EF4-FFF2-40B4-BE49-F238E27FC236}">
                <a16:creationId xmlns:a16="http://schemas.microsoft.com/office/drawing/2014/main" id="{EC1C47B4-55AE-794C-AE23-B5E60692C82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First, the multiprocessor architecture</a:t>
            </a:r>
            <a:endParaRPr lang="zh-CN" altLang="en-US">
              <a:latin typeface="Arial" panose="020B0604020202020204" pitchFamily="34" charset="0"/>
            </a:endParaRPr>
          </a:p>
        </p:txBody>
      </p:sp>
      <p:sp>
        <p:nvSpPr>
          <p:cNvPr id="31747" name="灯片编号占位符 3">
            <a:extLst>
              <a:ext uri="{FF2B5EF4-FFF2-40B4-BE49-F238E27FC236}">
                <a16:creationId xmlns:a16="http://schemas.microsoft.com/office/drawing/2014/main" id="{0E87E662-A284-844F-89D8-23754B6ED45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AC64683-77DA-2647-9B63-214E96FA3AF8}"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E8750CC6-F5E8-2741-A22B-37A24C80F0D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DA2F5B59-C6F4-E14E-B6EE-717489CAC41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9E6D08D0-A22A-784B-A552-C1B386317865}"/>
              </a:ext>
            </a:extLst>
          </p:cNvPr>
          <p:cNvSpPr>
            <a:spLocks noGrp="1" noChangeArrowheads="1"/>
          </p:cNvSpPr>
          <p:nvPr>
            <p:ph type="sldNum" sz="quarter" idx="12"/>
          </p:nvPr>
        </p:nvSpPr>
        <p:spPr>
          <a:ln/>
        </p:spPr>
        <p:txBody>
          <a:bodyPr/>
          <a:lstStyle>
            <a:lvl1pPr>
              <a:defRPr/>
            </a:lvl1pPr>
          </a:lstStyle>
          <a:p>
            <a:pPr>
              <a:defRPr/>
            </a:pPr>
            <a:fld id="{9EC27AC2-C802-A04C-8BA1-B18936D4A1D8}" type="slidenum">
              <a:rPr lang="en-US" altLang="zh-CN"/>
              <a:pPr>
                <a:defRPr/>
              </a:pPr>
              <a:t>‹#›</a:t>
            </a:fld>
            <a:endParaRPr lang="en-US" altLang="zh-CN"/>
          </a:p>
        </p:txBody>
      </p:sp>
    </p:spTree>
    <p:extLst>
      <p:ext uri="{BB962C8B-B14F-4D97-AF65-F5344CB8AC3E}">
        <p14:creationId xmlns:p14="http://schemas.microsoft.com/office/powerpoint/2010/main" val="263906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5B724DB3-65C9-1A45-97C1-B50B6DC24FB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1DA2C0A1-BD13-3F4C-ABD9-9BC986B505D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E98C5319-772A-5146-BF2D-EC4710EA96DB}"/>
              </a:ext>
            </a:extLst>
          </p:cNvPr>
          <p:cNvSpPr>
            <a:spLocks noGrp="1" noChangeArrowheads="1"/>
          </p:cNvSpPr>
          <p:nvPr>
            <p:ph type="sldNum" sz="quarter" idx="12"/>
          </p:nvPr>
        </p:nvSpPr>
        <p:spPr>
          <a:ln/>
        </p:spPr>
        <p:txBody>
          <a:bodyPr/>
          <a:lstStyle>
            <a:lvl1pPr>
              <a:defRPr/>
            </a:lvl1pPr>
          </a:lstStyle>
          <a:p>
            <a:pPr>
              <a:defRPr/>
            </a:pPr>
            <a:fld id="{1E3BC5DD-42F2-0543-8774-E541DBC18215}" type="slidenum">
              <a:rPr lang="en-US" altLang="zh-CN"/>
              <a:pPr>
                <a:defRPr/>
              </a:pPr>
              <a:t>‹#›</a:t>
            </a:fld>
            <a:endParaRPr lang="en-US" altLang="zh-CN"/>
          </a:p>
        </p:txBody>
      </p:sp>
    </p:spTree>
    <p:extLst>
      <p:ext uri="{BB962C8B-B14F-4D97-AF65-F5344CB8AC3E}">
        <p14:creationId xmlns:p14="http://schemas.microsoft.com/office/powerpoint/2010/main" val="12557793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08F9D060-70B4-0047-8326-950F12D0061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D55E4198-E09B-9047-97DC-A7CCAD72307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76162D75-0CB3-904F-9D22-DEE2A3CA760D}"/>
              </a:ext>
            </a:extLst>
          </p:cNvPr>
          <p:cNvSpPr>
            <a:spLocks noGrp="1" noChangeArrowheads="1"/>
          </p:cNvSpPr>
          <p:nvPr>
            <p:ph type="sldNum" sz="quarter" idx="12"/>
          </p:nvPr>
        </p:nvSpPr>
        <p:spPr>
          <a:ln/>
        </p:spPr>
        <p:txBody>
          <a:bodyPr/>
          <a:lstStyle>
            <a:lvl1pPr>
              <a:defRPr/>
            </a:lvl1pPr>
          </a:lstStyle>
          <a:p>
            <a:pPr>
              <a:defRPr/>
            </a:pPr>
            <a:fld id="{F86A171A-DEC0-D74C-A40F-C5D3AC07297B}" type="slidenum">
              <a:rPr lang="en-US" altLang="zh-CN"/>
              <a:pPr>
                <a:defRPr/>
              </a:pPr>
              <a:t>‹#›</a:t>
            </a:fld>
            <a:endParaRPr lang="en-US" altLang="zh-CN"/>
          </a:p>
        </p:txBody>
      </p:sp>
    </p:spTree>
    <p:extLst>
      <p:ext uri="{BB962C8B-B14F-4D97-AF65-F5344CB8AC3E}">
        <p14:creationId xmlns:p14="http://schemas.microsoft.com/office/powerpoint/2010/main" val="20511872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21702557-3DD7-4999-A109-D5896FB82524}" type="slidenum">
              <a:rPr lang="en-US" altLang="zh-CN"/>
              <a:pPr/>
              <a:t>‹#›</a:t>
            </a:fld>
            <a:endParaRPr lang="en-US" altLang="zh-CN"/>
          </a:p>
        </p:txBody>
      </p:sp>
    </p:spTree>
    <p:extLst>
      <p:ext uri="{BB962C8B-B14F-4D97-AF65-F5344CB8AC3E}">
        <p14:creationId xmlns:p14="http://schemas.microsoft.com/office/powerpoint/2010/main" val="38070344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0770838E-B040-4187-ADD3-E799B4C0C8CF}" type="slidenum">
              <a:rPr lang="en-US" altLang="zh-CN"/>
              <a:pPr/>
              <a:t>‹#›</a:t>
            </a:fld>
            <a:endParaRPr lang="en-US" altLang="zh-CN"/>
          </a:p>
        </p:txBody>
      </p:sp>
    </p:spTree>
    <p:extLst>
      <p:ext uri="{BB962C8B-B14F-4D97-AF65-F5344CB8AC3E}">
        <p14:creationId xmlns:p14="http://schemas.microsoft.com/office/powerpoint/2010/main" val="41528266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09A99F5F-BAB9-4BE0-84BC-D4D146690A4B}" type="slidenum">
              <a:rPr lang="en-US" altLang="zh-CN"/>
              <a:pPr/>
              <a:t>‹#›</a:t>
            </a:fld>
            <a:endParaRPr lang="en-US" altLang="zh-CN"/>
          </a:p>
        </p:txBody>
      </p:sp>
    </p:spTree>
    <p:extLst>
      <p:ext uri="{BB962C8B-B14F-4D97-AF65-F5344CB8AC3E}">
        <p14:creationId xmlns:p14="http://schemas.microsoft.com/office/powerpoint/2010/main" val="5848473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2FB299FA-D739-4B59-81B5-3E20A08861F4}" type="slidenum">
              <a:rPr lang="en-US" altLang="zh-CN"/>
              <a:pPr/>
              <a:t>‹#›</a:t>
            </a:fld>
            <a:endParaRPr lang="en-US" altLang="zh-CN"/>
          </a:p>
        </p:txBody>
      </p:sp>
    </p:spTree>
    <p:extLst>
      <p:ext uri="{BB962C8B-B14F-4D97-AF65-F5344CB8AC3E}">
        <p14:creationId xmlns:p14="http://schemas.microsoft.com/office/powerpoint/2010/main" val="42728581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fld id="{9FFCC569-B828-46AD-B344-F57417265D79}" type="slidenum">
              <a:rPr lang="en-US" altLang="zh-CN"/>
              <a:pPr/>
              <a:t>‹#›</a:t>
            </a:fld>
            <a:endParaRPr lang="en-US" altLang="zh-CN"/>
          </a:p>
        </p:txBody>
      </p:sp>
    </p:spTree>
    <p:extLst>
      <p:ext uri="{BB962C8B-B14F-4D97-AF65-F5344CB8AC3E}">
        <p14:creationId xmlns:p14="http://schemas.microsoft.com/office/powerpoint/2010/main" val="38796733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fld id="{F0B58C8E-3EF7-497B-888A-88ABA4C4AE5B}" type="slidenum">
              <a:rPr lang="en-US" altLang="zh-CN"/>
              <a:pPr/>
              <a:t>‹#›</a:t>
            </a:fld>
            <a:endParaRPr lang="en-US" altLang="zh-CN"/>
          </a:p>
        </p:txBody>
      </p:sp>
    </p:spTree>
    <p:extLst>
      <p:ext uri="{BB962C8B-B14F-4D97-AF65-F5344CB8AC3E}">
        <p14:creationId xmlns:p14="http://schemas.microsoft.com/office/powerpoint/2010/main" val="5509997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fld id="{8D69050C-C5C0-4C2A-8837-D75C8562CAD5}" type="slidenum">
              <a:rPr lang="en-US" altLang="zh-CN"/>
              <a:pPr/>
              <a:t>‹#›</a:t>
            </a:fld>
            <a:endParaRPr lang="en-US" altLang="zh-CN"/>
          </a:p>
        </p:txBody>
      </p:sp>
    </p:spTree>
    <p:extLst>
      <p:ext uri="{BB962C8B-B14F-4D97-AF65-F5344CB8AC3E}">
        <p14:creationId xmlns:p14="http://schemas.microsoft.com/office/powerpoint/2010/main" val="40429716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FFC6D2E0-0B8B-45B5-B38E-FF5B298E7F57}" type="slidenum">
              <a:rPr lang="en-US" altLang="zh-CN"/>
              <a:pPr/>
              <a:t>‹#›</a:t>
            </a:fld>
            <a:endParaRPr lang="en-US" altLang="zh-CN"/>
          </a:p>
        </p:txBody>
      </p:sp>
    </p:spTree>
    <p:extLst>
      <p:ext uri="{BB962C8B-B14F-4D97-AF65-F5344CB8AC3E}">
        <p14:creationId xmlns:p14="http://schemas.microsoft.com/office/powerpoint/2010/main" val="4194520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5BE9F4D4-65C4-8341-9753-4A3D614EA84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C4EF374B-0D60-F443-8196-F5DE8C0D7A1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299C3F5-B961-3940-9E1C-CCFD86B9645E}"/>
              </a:ext>
            </a:extLst>
          </p:cNvPr>
          <p:cNvSpPr>
            <a:spLocks noGrp="1" noChangeArrowheads="1"/>
          </p:cNvSpPr>
          <p:nvPr>
            <p:ph type="sldNum" sz="quarter" idx="12"/>
          </p:nvPr>
        </p:nvSpPr>
        <p:spPr>
          <a:ln/>
        </p:spPr>
        <p:txBody>
          <a:bodyPr/>
          <a:lstStyle>
            <a:lvl1pPr>
              <a:defRPr/>
            </a:lvl1pPr>
          </a:lstStyle>
          <a:p>
            <a:pPr>
              <a:defRPr/>
            </a:pPr>
            <a:fld id="{452460B5-CEA9-7D4F-B85D-E2B696CAA6E6}" type="slidenum">
              <a:rPr lang="en-US" altLang="zh-CN"/>
              <a:pPr>
                <a:defRPr/>
              </a:pPr>
              <a:t>‹#›</a:t>
            </a:fld>
            <a:endParaRPr lang="en-US" altLang="zh-CN"/>
          </a:p>
        </p:txBody>
      </p:sp>
    </p:spTree>
    <p:extLst>
      <p:ext uri="{BB962C8B-B14F-4D97-AF65-F5344CB8AC3E}">
        <p14:creationId xmlns:p14="http://schemas.microsoft.com/office/powerpoint/2010/main" val="1196278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0A146220-E3E9-4550-8C09-BB27D26166D8}" type="slidenum">
              <a:rPr lang="en-US" altLang="zh-CN"/>
              <a:pPr/>
              <a:t>‹#›</a:t>
            </a:fld>
            <a:endParaRPr lang="en-US" altLang="zh-CN"/>
          </a:p>
        </p:txBody>
      </p:sp>
    </p:spTree>
    <p:extLst>
      <p:ext uri="{BB962C8B-B14F-4D97-AF65-F5344CB8AC3E}">
        <p14:creationId xmlns:p14="http://schemas.microsoft.com/office/powerpoint/2010/main" val="15868139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F045A4E8-DC67-4869-A9F7-2E73F39DA6BF}" type="slidenum">
              <a:rPr lang="en-US" altLang="zh-CN"/>
              <a:pPr/>
              <a:t>‹#›</a:t>
            </a:fld>
            <a:endParaRPr lang="en-US" altLang="zh-CN"/>
          </a:p>
        </p:txBody>
      </p:sp>
    </p:spTree>
    <p:extLst>
      <p:ext uri="{BB962C8B-B14F-4D97-AF65-F5344CB8AC3E}">
        <p14:creationId xmlns:p14="http://schemas.microsoft.com/office/powerpoint/2010/main" val="42787034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F63EB1C2-0A30-4D2A-999E-DBEAFBDB2CAC}" type="slidenum">
              <a:rPr lang="en-US" altLang="zh-CN"/>
              <a:pPr/>
              <a:t>‹#›</a:t>
            </a:fld>
            <a:endParaRPr lang="en-US" altLang="zh-CN"/>
          </a:p>
        </p:txBody>
      </p:sp>
    </p:spTree>
    <p:extLst>
      <p:ext uri="{BB962C8B-B14F-4D97-AF65-F5344CB8AC3E}">
        <p14:creationId xmlns:p14="http://schemas.microsoft.com/office/powerpoint/2010/main" val="2626881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C0576786-3A81-B144-A55C-5D83B4EF1D6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29033A88-C151-1740-8587-360FD4A68B6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69502A23-C45F-1643-B315-79BDD2D3A1CB}"/>
              </a:ext>
            </a:extLst>
          </p:cNvPr>
          <p:cNvSpPr>
            <a:spLocks noGrp="1" noChangeArrowheads="1"/>
          </p:cNvSpPr>
          <p:nvPr>
            <p:ph type="sldNum" sz="quarter" idx="12"/>
          </p:nvPr>
        </p:nvSpPr>
        <p:spPr>
          <a:ln/>
        </p:spPr>
        <p:txBody>
          <a:bodyPr/>
          <a:lstStyle>
            <a:lvl1pPr>
              <a:defRPr/>
            </a:lvl1pPr>
          </a:lstStyle>
          <a:p>
            <a:pPr>
              <a:defRPr/>
            </a:pPr>
            <a:fld id="{BA9E93DB-3DCF-1E4D-94E9-4A8BCED943F9}" type="slidenum">
              <a:rPr lang="en-US" altLang="zh-CN"/>
              <a:pPr>
                <a:defRPr/>
              </a:pPr>
              <a:t>‹#›</a:t>
            </a:fld>
            <a:endParaRPr lang="en-US" altLang="zh-CN"/>
          </a:p>
        </p:txBody>
      </p:sp>
    </p:spTree>
    <p:extLst>
      <p:ext uri="{BB962C8B-B14F-4D97-AF65-F5344CB8AC3E}">
        <p14:creationId xmlns:p14="http://schemas.microsoft.com/office/powerpoint/2010/main" val="28673946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305C0552-ECB4-B048-B659-C4B164CA98E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B75968A9-AD72-DC4A-8728-804DE4BFFBA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E58AECC7-188A-1647-95BA-037E30A8E2FF}"/>
              </a:ext>
            </a:extLst>
          </p:cNvPr>
          <p:cNvSpPr>
            <a:spLocks noGrp="1" noChangeArrowheads="1"/>
          </p:cNvSpPr>
          <p:nvPr>
            <p:ph type="sldNum" sz="quarter" idx="12"/>
          </p:nvPr>
        </p:nvSpPr>
        <p:spPr>
          <a:ln/>
        </p:spPr>
        <p:txBody>
          <a:bodyPr/>
          <a:lstStyle>
            <a:lvl1pPr>
              <a:defRPr/>
            </a:lvl1pPr>
          </a:lstStyle>
          <a:p>
            <a:pPr>
              <a:defRPr/>
            </a:pPr>
            <a:fld id="{2852B156-B543-D94B-A883-BB4547FFBDD1}" type="slidenum">
              <a:rPr lang="en-US" altLang="zh-CN"/>
              <a:pPr>
                <a:defRPr/>
              </a:pPr>
              <a:t>‹#›</a:t>
            </a:fld>
            <a:endParaRPr lang="en-US" altLang="zh-CN"/>
          </a:p>
        </p:txBody>
      </p:sp>
    </p:spTree>
    <p:extLst>
      <p:ext uri="{BB962C8B-B14F-4D97-AF65-F5344CB8AC3E}">
        <p14:creationId xmlns:p14="http://schemas.microsoft.com/office/powerpoint/2010/main" val="4747269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5FB6208E-0245-B74F-8300-221FF64EA41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5952A80E-93A0-444B-831F-AA71DA9C8E4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1A0900F8-90A7-1149-95E2-A6C1BF4B1F3C}"/>
              </a:ext>
            </a:extLst>
          </p:cNvPr>
          <p:cNvSpPr>
            <a:spLocks noGrp="1" noChangeArrowheads="1"/>
          </p:cNvSpPr>
          <p:nvPr>
            <p:ph type="sldNum" sz="quarter" idx="12"/>
          </p:nvPr>
        </p:nvSpPr>
        <p:spPr>
          <a:ln/>
        </p:spPr>
        <p:txBody>
          <a:bodyPr/>
          <a:lstStyle>
            <a:lvl1pPr>
              <a:defRPr/>
            </a:lvl1pPr>
          </a:lstStyle>
          <a:p>
            <a:pPr>
              <a:defRPr/>
            </a:pPr>
            <a:fld id="{EBABB3A3-0827-B24F-9185-F8DFC31C5BF6}" type="slidenum">
              <a:rPr lang="en-US" altLang="zh-CN"/>
              <a:pPr>
                <a:defRPr/>
              </a:pPr>
              <a:t>‹#›</a:t>
            </a:fld>
            <a:endParaRPr lang="en-US" altLang="zh-CN"/>
          </a:p>
        </p:txBody>
      </p:sp>
    </p:spTree>
    <p:extLst>
      <p:ext uri="{BB962C8B-B14F-4D97-AF65-F5344CB8AC3E}">
        <p14:creationId xmlns:p14="http://schemas.microsoft.com/office/powerpoint/2010/main" val="8544783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4D78C5AD-9660-7D44-BC93-C4E28B84369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A667DCAC-5E7A-CD4B-9C4B-7FCA25E8434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32167FB5-1F36-D348-89C3-BCC276D68EE9}"/>
              </a:ext>
            </a:extLst>
          </p:cNvPr>
          <p:cNvSpPr>
            <a:spLocks noGrp="1" noChangeArrowheads="1"/>
          </p:cNvSpPr>
          <p:nvPr>
            <p:ph type="sldNum" sz="quarter" idx="12"/>
          </p:nvPr>
        </p:nvSpPr>
        <p:spPr>
          <a:ln/>
        </p:spPr>
        <p:txBody>
          <a:bodyPr/>
          <a:lstStyle>
            <a:lvl1pPr>
              <a:defRPr/>
            </a:lvl1pPr>
          </a:lstStyle>
          <a:p>
            <a:pPr>
              <a:defRPr/>
            </a:pPr>
            <a:fld id="{8B444AF6-783D-9446-9A33-3DD38D574D91}" type="slidenum">
              <a:rPr lang="en-US" altLang="zh-CN"/>
              <a:pPr>
                <a:defRPr/>
              </a:pPr>
              <a:t>‹#›</a:t>
            </a:fld>
            <a:endParaRPr lang="en-US" altLang="zh-CN"/>
          </a:p>
        </p:txBody>
      </p:sp>
    </p:spTree>
    <p:extLst>
      <p:ext uri="{BB962C8B-B14F-4D97-AF65-F5344CB8AC3E}">
        <p14:creationId xmlns:p14="http://schemas.microsoft.com/office/powerpoint/2010/main" val="24130709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33125254-0CB0-2C43-814F-1280EFD9B1B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31817EA0-A48A-8540-B5C7-5C1B31ADD6F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26FA1528-27B2-5F48-AD8D-BAA3569654BE}"/>
              </a:ext>
            </a:extLst>
          </p:cNvPr>
          <p:cNvSpPr>
            <a:spLocks noGrp="1" noChangeArrowheads="1"/>
          </p:cNvSpPr>
          <p:nvPr>
            <p:ph type="sldNum" sz="quarter" idx="12"/>
          </p:nvPr>
        </p:nvSpPr>
        <p:spPr>
          <a:ln/>
        </p:spPr>
        <p:txBody>
          <a:bodyPr/>
          <a:lstStyle>
            <a:lvl1pPr>
              <a:defRPr/>
            </a:lvl1pPr>
          </a:lstStyle>
          <a:p>
            <a:pPr>
              <a:defRPr/>
            </a:pPr>
            <a:fld id="{74C22A53-9268-AB41-B289-B67C12316CFA}" type="slidenum">
              <a:rPr lang="en-US" altLang="zh-CN"/>
              <a:pPr>
                <a:defRPr/>
              </a:pPr>
              <a:t>‹#›</a:t>
            </a:fld>
            <a:endParaRPr lang="en-US" altLang="zh-CN"/>
          </a:p>
        </p:txBody>
      </p:sp>
    </p:spTree>
    <p:extLst>
      <p:ext uri="{BB962C8B-B14F-4D97-AF65-F5344CB8AC3E}">
        <p14:creationId xmlns:p14="http://schemas.microsoft.com/office/powerpoint/2010/main" val="9192406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4CBD9C14-7438-6046-B3C6-682F580EEAA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B78B003F-73EE-6A43-B9FB-22366A75C85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8E382FDA-47F1-2548-89BA-E6A440164C36}"/>
              </a:ext>
            </a:extLst>
          </p:cNvPr>
          <p:cNvSpPr>
            <a:spLocks noGrp="1" noChangeArrowheads="1"/>
          </p:cNvSpPr>
          <p:nvPr>
            <p:ph type="sldNum" sz="quarter" idx="12"/>
          </p:nvPr>
        </p:nvSpPr>
        <p:spPr>
          <a:ln/>
        </p:spPr>
        <p:txBody>
          <a:bodyPr/>
          <a:lstStyle>
            <a:lvl1pPr>
              <a:defRPr/>
            </a:lvl1pPr>
          </a:lstStyle>
          <a:p>
            <a:pPr>
              <a:defRPr/>
            </a:pPr>
            <a:fld id="{5CD40F70-D0F3-A245-A3DA-DBF5645D7FF2}" type="slidenum">
              <a:rPr lang="en-US" altLang="zh-CN"/>
              <a:pPr>
                <a:defRPr/>
              </a:pPr>
              <a:t>‹#›</a:t>
            </a:fld>
            <a:endParaRPr lang="en-US" altLang="zh-CN"/>
          </a:p>
        </p:txBody>
      </p:sp>
    </p:spTree>
    <p:extLst>
      <p:ext uri="{BB962C8B-B14F-4D97-AF65-F5344CB8AC3E}">
        <p14:creationId xmlns:p14="http://schemas.microsoft.com/office/powerpoint/2010/main" val="16233047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30BA86BA-E045-B147-A50B-0FFE2F40664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561B6CEA-2A10-8243-8DEF-D0D0583FB7A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1F72C41C-E65A-D24D-9F64-ADFBA18F26AB}"/>
              </a:ext>
            </a:extLst>
          </p:cNvPr>
          <p:cNvSpPr>
            <a:spLocks noGrp="1" noChangeArrowheads="1"/>
          </p:cNvSpPr>
          <p:nvPr>
            <p:ph type="sldNum" sz="quarter" idx="12"/>
          </p:nvPr>
        </p:nvSpPr>
        <p:spPr>
          <a:ln/>
        </p:spPr>
        <p:txBody>
          <a:bodyPr/>
          <a:lstStyle>
            <a:lvl1pPr>
              <a:defRPr/>
            </a:lvl1pPr>
          </a:lstStyle>
          <a:p>
            <a:pPr>
              <a:defRPr/>
            </a:pPr>
            <a:fld id="{DB36206D-D935-6249-BDBC-749FFDD7B971}" type="slidenum">
              <a:rPr lang="en-US" altLang="zh-CN"/>
              <a:pPr>
                <a:defRPr/>
              </a:pPr>
              <a:t>‹#›</a:t>
            </a:fld>
            <a:endParaRPr lang="en-US" altLang="zh-CN"/>
          </a:p>
        </p:txBody>
      </p:sp>
    </p:spTree>
    <p:extLst>
      <p:ext uri="{BB962C8B-B14F-4D97-AF65-F5344CB8AC3E}">
        <p14:creationId xmlns:p14="http://schemas.microsoft.com/office/powerpoint/2010/main" val="1018731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220D1302-9BB4-434A-BFE7-92FC6E91480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C57C953F-473A-5F4E-BB9B-14AF54EBB72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26FF255A-5C34-5C46-B271-C5BE18779F98}"/>
              </a:ext>
            </a:extLst>
          </p:cNvPr>
          <p:cNvSpPr>
            <a:spLocks noGrp="1" noChangeArrowheads="1"/>
          </p:cNvSpPr>
          <p:nvPr>
            <p:ph type="sldNum" sz="quarter" idx="12"/>
          </p:nvPr>
        </p:nvSpPr>
        <p:spPr>
          <a:ln/>
        </p:spPr>
        <p:txBody>
          <a:bodyPr/>
          <a:lstStyle>
            <a:lvl1pPr>
              <a:defRPr/>
            </a:lvl1pPr>
          </a:lstStyle>
          <a:p>
            <a:pPr>
              <a:defRPr/>
            </a:pPr>
            <a:fld id="{DE207C91-69AE-2143-8CB7-F2A4936ECDD0}" type="slidenum">
              <a:rPr lang="en-US" altLang="zh-CN"/>
              <a:pPr>
                <a:defRPr/>
              </a:pPr>
              <a:t>‹#›</a:t>
            </a:fld>
            <a:endParaRPr lang="en-US" altLang="zh-CN"/>
          </a:p>
        </p:txBody>
      </p:sp>
    </p:spTree>
    <p:extLst>
      <p:ext uri="{BB962C8B-B14F-4D97-AF65-F5344CB8AC3E}">
        <p14:creationId xmlns:p14="http://schemas.microsoft.com/office/powerpoint/2010/main" val="120705672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CFB03693-D281-CB42-A7FC-6555F5535AF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53583D72-2916-FB42-924C-D8D4EEE1DC1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02C05AD4-3634-FE43-BEEF-5A00FC72C234}"/>
              </a:ext>
            </a:extLst>
          </p:cNvPr>
          <p:cNvSpPr>
            <a:spLocks noGrp="1" noChangeArrowheads="1"/>
          </p:cNvSpPr>
          <p:nvPr>
            <p:ph type="sldNum" sz="quarter" idx="12"/>
          </p:nvPr>
        </p:nvSpPr>
        <p:spPr>
          <a:ln/>
        </p:spPr>
        <p:txBody>
          <a:bodyPr/>
          <a:lstStyle>
            <a:lvl1pPr>
              <a:defRPr/>
            </a:lvl1pPr>
          </a:lstStyle>
          <a:p>
            <a:pPr>
              <a:defRPr/>
            </a:pPr>
            <a:fld id="{E3AA9CA5-FAA2-2B43-9BEA-9B80501F0254}" type="slidenum">
              <a:rPr lang="en-US" altLang="zh-CN"/>
              <a:pPr>
                <a:defRPr/>
              </a:pPr>
              <a:t>‹#›</a:t>
            </a:fld>
            <a:endParaRPr lang="en-US" altLang="zh-CN"/>
          </a:p>
        </p:txBody>
      </p:sp>
    </p:spTree>
    <p:extLst>
      <p:ext uri="{BB962C8B-B14F-4D97-AF65-F5344CB8AC3E}">
        <p14:creationId xmlns:p14="http://schemas.microsoft.com/office/powerpoint/2010/main" val="301860751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69AEE0B4-1F06-8242-BF38-4C59CFFEA9C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44434D16-671E-364F-96DE-63CCE3481A5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00B5E8F8-4EE7-324C-B186-0CC76EEBA707}"/>
              </a:ext>
            </a:extLst>
          </p:cNvPr>
          <p:cNvSpPr>
            <a:spLocks noGrp="1" noChangeArrowheads="1"/>
          </p:cNvSpPr>
          <p:nvPr>
            <p:ph type="sldNum" sz="quarter" idx="12"/>
          </p:nvPr>
        </p:nvSpPr>
        <p:spPr>
          <a:ln/>
        </p:spPr>
        <p:txBody>
          <a:bodyPr/>
          <a:lstStyle>
            <a:lvl1pPr>
              <a:defRPr/>
            </a:lvl1pPr>
          </a:lstStyle>
          <a:p>
            <a:pPr>
              <a:defRPr/>
            </a:pPr>
            <a:fld id="{DC9FCA46-F5D7-A647-B3DE-A341372875A8}" type="slidenum">
              <a:rPr lang="en-US" altLang="zh-CN"/>
              <a:pPr>
                <a:defRPr/>
              </a:pPr>
              <a:t>‹#›</a:t>
            </a:fld>
            <a:endParaRPr lang="en-US" altLang="zh-CN"/>
          </a:p>
        </p:txBody>
      </p:sp>
    </p:spTree>
    <p:extLst>
      <p:ext uri="{BB962C8B-B14F-4D97-AF65-F5344CB8AC3E}">
        <p14:creationId xmlns:p14="http://schemas.microsoft.com/office/powerpoint/2010/main" val="244726887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566884B8-7045-C84A-BB5D-34CA63B4EE6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5AC47AF6-EBA7-3D4B-A85B-81B5F5F55FB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875EA98A-B309-0040-AAB8-D641E2387C44}"/>
              </a:ext>
            </a:extLst>
          </p:cNvPr>
          <p:cNvSpPr>
            <a:spLocks noGrp="1" noChangeArrowheads="1"/>
          </p:cNvSpPr>
          <p:nvPr>
            <p:ph type="sldNum" sz="quarter" idx="12"/>
          </p:nvPr>
        </p:nvSpPr>
        <p:spPr>
          <a:ln/>
        </p:spPr>
        <p:txBody>
          <a:bodyPr/>
          <a:lstStyle>
            <a:lvl1pPr>
              <a:defRPr/>
            </a:lvl1pPr>
          </a:lstStyle>
          <a:p>
            <a:pPr>
              <a:defRPr/>
            </a:pPr>
            <a:fld id="{CBC8E0A5-7672-2341-86C7-003E705BB9EC}" type="slidenum">
              <a:rPr lang="en-US" altLang="zh-CN"/>
              <a:pPr>
                <a:defRPr/>
              </a:pPr>
              <a:t>‹#›</a:t>
            </a:fld>
            <a:endParaRPr lang="en-US" altLang="zh-CN"/>
          </a:p>
        </p:txBody>
      </p:sp>
    </p:spTree>
    <p:extLst>
      <p:ext uri="{BB962C8B-B14F-4D97-AF65-F5344CB8AC3E}">
        <p14:creationId xmlns:p14="http://schemas.microsoft.com/office/powerpoint/2010/main" val="28706634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5C6435AB-7429-0E4B-9A8D-23FD7DADB65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3E5830C6-91EA-644C-B77E-7D70D2233AC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395C4EB4-9C48-9541-99C0-907B768DCC38}"/>
              </a:ext>
            </a:extLst>
          </p:cNvPr>
          <p:cNvSpPr>
            <a:spLocks noGrp="1" noChangeArrowheads="1"/>
          </p:cNvSpPr>
          <p:nvPr>
            <p:ph type="sldNum" sz="quarter" idx="12"/>
          </p:nvPr>
        </p:nvSpPr>
        <p:spPr>
          <a:ln/>
        </p:spPr>
        <p:txBody>
          <a:bodyPr/>
          <a:lstStyle>
            <a:lvl1pPr>
              <a:defRPr/>
            </a:lvl1pPr>
          </a:lstStyle>
          <a:p>
            <a:pPr>
              <a:defRPr/>
            </a:pPr>
            <a:fld id="{BFF26A93-A8C4-B14D-AC4C-8A64D6AF3E7C}" type="slidenum">
              <a:rPr lang="en-US" altLang="zh-CN"/>
              <a:pPr>
                <a:defRPr/>
              </a:pPr>
              <a:t>‹#›</a:t>
            </a:fld>
            <a:endParaRPr lang="en-US" altLang="zh-CN"/>
          </a:p>
        </p:txBody>
      </p:sp>
    </p:spTree>
    <p:extLst>
      <p:ext uri="{BB962C8B-B14F-4D97-AF65-F5344CB8AC3E}">
        <p14:creationId xmlns:p14="http://schemas.microsoft.com/office/powerpoint/2010/main" val="4022167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5201D3BC-EA17-9C42-9714-AC9A409DAE9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2FD8793F-B33D-8345-95A2-F95E375FEDB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CB1954D1-F2E4-8547-9D70-7E03DF2C35CE}"/>
              </a:ext>
            </a:extLst>
          </p:cNvPr>
          <p:cNvSpPr>
            <a:spLocks noGrp="1" noChangeArrowheads="1"/>
          </p:cNvSpPr>
          <p:nvPr>
            <p:ph type="sldNum" sz="quarter" idx="12"/>
          </p:nvPr>
        </p:nvSpPr>
        <p:spPr>
          <a:ln/>
        </p:spPr>
        <p:txBody>
          <a:bodyPr/>
          <a:lstStyle>
            <a:lvl1pPr>
              <a:defRPr/>
            </a:lvl1pPr>
          </a:lstStyle>
          <a:p>
            <a:pPr>
              <a:defRPr/>
            </a:pPr>
            <a:fld id="{76DBA211-1DC0-E345-9D06-4CCD094A79FF}" type="slidenum">
              <a:rPr lang="en-US" altLang="zh-CN"/>
              <a:pPr>
                <a:defRPr/>
              </a:pPr>
              <a:t>‹#›</a:t>
            </a:fld>
            <a:endParaRPr lang="en-US" altLang="zh-CN"/>
          </a:p>
        </p:txBody>
      </p:sp>
    </p:spTree>
    <p:extLst>
      <p:ext uri="{BB962C8B-B14F-4D97-AF65-F5344CB8AC3E}">
        <p14:creationId xmlns:p14="http://schemas.microsoft.com/office/powerpoint/2010/main" val="3376329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F23B4F95-ECF7-5048-9C87-F87FF05DC43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5FDD6ACC-C3B1-E64A-A604-4CD2C08B765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859CA666-B77D-AD4C-98C5-E0FF66AC589B}"/>
              </a:ext>
            </a:extLst>
          </p:cNvPr>
          <p:cNvSpPr>
            <a:spLocks noGrp="1" noChangeArrowheads="1"/>
          </p:cNvSpPr>
          <p:nvPr>
            <p:ph type="sldNum" sz="quarter" idx="12"/>
          </p:nvPr>
        </p:nvSpPr>
        <p:spPr>
          <a:ln/>
        </p:spPr>
        <p:txBody>
          <a:bodyPr/>
          <a:lstStyle>
            <a:lvl1pPr>
              <a:defRPr/>
            </a:lvl1pPr>
          </a:lstStyle>
          <a:p>
            <a:pPr>
              <a:defRPr/>
            </a:pPr>
            <a:fld id="{CC340818-7CCE-9D41-AA9F-32F30ED05D4A}" type="slidenum">
              <a:rPr lang="en-US" altLang="zh-CN"/>
              <a:pPr>
                <a:defRPr/>
              </a:pPr>
              <a:t>‹#›</a:t>
            </a:fld>
            <a:endParaRPr lang="en-US" altLang="zh-CN"/>
          </a:p>
        </p:txBody>
      </p:sp>
    </p:spTree>
    <p:extLst>
      <p:ext uri="{BB962C8B-B14F-4D97-AF65-F5344CB8AC3E}">
        <p14:creationId xmlns:p14="http://schemas.microsoft.com/office/powerpoint/2010/main" val="3835482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3F0093BA-AE40-064D-9B7C-28DB41C5111C}"/>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D335FD97-315B-B643-8A4B-70DF2B154FC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18C5413C-E9FC-CE49-8043-9284E1A96D4A}"/>
              </a:ext>
            </a:extLst>
          </p:cNvPr>
          <p:cNvSpPr>
            <a:spLocks noGrp="1" noChangeArrowheads="1"/>
          </p:cNvSpPr>
          <p:nvPr>
            <p:ph type="sldNum" sz="quarter" idx="12"/>
          </p:nvPr>
        </p:nvSpPr>
        <p:spPr>
          <a:ln/>
        </p:spPr>
        <p:txBody>
          <a:bodyPr/>
          <a:lstStyle>
            <a:lvl1pPr>
              <a:defRPr/>
            </a:lvl1pPr>
          </a:lstStyle>
          <a:p>
            <a:pPr>
              <a:defRPr/>
            </a:pPr>
            <a:fld id="{30C9C77C-7F18-9B4D-82ED-443DBC77BD42}" type="slidenum">
              <a:rPr lang="en-US" altLang="zh-CN"/>
              <a:pPr>
                <a:defRPr/>
              </a:pPr>
              <a:t>‹#›</a:t>
            </a:fld>
            <a:endParaRPr lang="en-US" altLang="zh-CN"/>
          </a:p>
        </p:txBody>
      </p:sp>
    </p:spTree>
    <p:extLst>
      <p:ext uri="{BB962C8B-B14F-4D97-AF65-F5344CB8AC3E}">
        <p14:creationId xmlns:p14="http://schemas.microsoft.com/office/powerpoint/2010/main" val="4196267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6B677916-925C-384A-9BC1-BBC8E139364C}"/>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E6C77833-0054-3642-95ED-360F60452E9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D974DF9B-6285-0E46-9F95-EE063F408067}"/>
              </a:ext>
            </a:extLst>
          </p:cNvPr>
          <p:cNvSpPr>
            <a:spLocks noGrp="1" noChangeArrowheads="1"/>
          </p:cNvSpPr>
          <p:nvPr>
            <p:ph type="sldNum" sz="quarter" idx="12"/>
          </p:nvPr>
        </p:nvSpPr>
        <p:spPr>
          <a:ln/>
        </p:spPr>
        <p:txBody>
          <a:bodyPr/>
          <a:lstStyle>
            <a:lvl1pPr>
              <a:defRPr/>
            </a:lvl1pPr>
          </a:lstStyle>
          <a:p>
            <a:pPr>
              <a:defRPr/>
            </a:pPr>
            <a:fld id="{9770F759-7C8D-804C-80AE-677FFD82CC3A}" type="slidenum">
              <a:rPr lang="en-US" altLang="zh-CN"/>
              <a:pPr>
                <a:defRPr/>
              </a:pPr>
              <a:t>‹#›</a:t>
            </a:fld>
            <a:endParaRPr lang="en-US" altLang="zh-CN"/>
          </a:p>
        </p:txBody>
      </p:sp>
    </p:spTree>
    <p:extLst>
      <p:ext uri="{BB962C8B-B14F-4D97-AF65-F5344CB8AC3E}">
        <p14:creationId xmlns:p14="http://schemas.microsoft.com/office/powerpoint/2010/main" val="1013301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A2001D6A-E193-704D-85D7-EB6E577C206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38036118-F6C4-384B-A052-37633802308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AA90C923-D0C8-C743-87EF-010B69D5D55B}"/>
              </a:ext>
            </a:extLst>
          </p:cNvPr>
          <p:cNvSpPr>
            <a:spLocks noGrp="1" noChangeArrowheads="1"/>
          </p:cNvSpPr>
          <p:nvPr>
            <p:ph type="sldNum" sz="quarter" idx="12"/>
          </p:nvPr>
        </p:nvSpPr>
        <p:spPr>
          <a:ln/>
        </p:spPr>
        <p:txBody>
          <a:bodyPr/>
          <a:lstStyle>
            <a:lvl1pPr>
              <a:defRPr/>
            </a:lvl1pPr>
          </a:lstStyle>
          <a:p>
            <a:pPr>
              <a:defRPr/>
            </a:pPr>
            <a:fld id="{34F15EDA-1C81-4A41-A447-6E5308978FCA}" type="slidenum">
              <a:rPr lang="en-US" altLang="zh-CN"/>
              <a:pPr>
                <a:defRPr/>
              </a:pPr>
              <a:t>‹#›</a:t>
            </a:fld>
            <a:endParaRPr lang="en-US" altLang="zh-CN"/>
          </a:p>
        </p:txBody>
      </p:sp>
    </p:spTree>
    <p:extLst>
      <p:ext uri="{BB962C8B-B14F-4D97-AF65-F5344CB8AC3E}">
        <p14:creationId xmlns:p14="http://schemas.microsoft.com/office/powerpoint/2010/main" val="4184195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53FFB6B8-ECD3-9B42-BE43-9AD40910EB4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64B436D2-D3BF-3D41-9BC3-9AB6641CFFA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0166130F-B534-414E-B203-7809D9D98B60}"/>
              </a:ext>
            </a:extLst>
          </p:cNvPr>
          <p:cNvSpPr>
            <a:spLocks noGrp="1" noChangeArrowheads="1"/>
          </p:cNvSpPr>
          <p:nvPr>
            <p:ph type="sldNum" sz="quarter" idx="12"/>
          </p:nvPr>
        </p:nvSpPr>
        <p:spPr>
          <a:ln/>
        </p:spPr>
        <p:txBody>
          <a:bodyPr/>
          <a:lstStyle>
            <a:lvl1pPr>
              <a:defRPr/>
            </a:lvl1pPr>
          </a:lstStyle>
          <a:p>
            <a:pPr>
              <a:defRPr/>
            </a:pPr>
            <a:fld id="{741F6695-9A91-9246-A533-1AF4C2481CA2}" type="slidenum">
              <a:rPr lang="en-US" altLang="zh-CN"/>
              <a:pPr>
                <a:defRPr/>
              </a:pPr>
              <a:t>‹#›</a:t>
            </a:fld>
            <a:endParaRPr lang="en-US" altLang="zh-CN"/>
          </a:p>
        </p:txBody>
      </p:sp>
    </p:spTree>
    <p:extLst>
      <p:ext uri="{BB962C8B-B14F-4D97-AF65-F5344CB8AC3E}">
        <p14:creationId xmlns:p14="http://schemas.microsoft.com/office/powerpoint/2010/main" val="4290757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813B5C71-C073-B740-B40C-377149F697CB}"/>
              </a:ext>
            </a:extLst>
          </p:cNvPr>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3CEF1A06-62E0-7A45-A3E9-12D2472A16CF}"/>
              </a:ext>
            </a:extLst>
          </p:cNvPr>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FCE3CED8-681D-7349-A63D-2DF8FB975C68}"/>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mn-lt"/>
              </a:defRPr>
            </a:lvl1pPr>
          </a:lstStyle>
          <a:p>
            <a:pPr>
              <a:defRPr/>
            </a:pPr>
            <a:endParaRPr lang="en-US" altLang="zh-CN"/>
          </a:p>
        </p:txBody>
      </p:sp>
      <p:sp>
        <p:nvSpPr>
          <p:cNvPr id="1029" name="Rectangle 5">
            <a:extLst>
              <a:ext uri="{FF2B5EF4-FFF2-40B4-BE49-F238E27FC236}">
                <a16:creationId xmlns:a16="http://schemas.microsoft.com/office/drawing/2014/main" id="{84B3D232-87CC-F442-A1E5-95B8BF004FEB}"/>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mn-lt"/>
              </a:defRPr>
            </a:lvl1pPr>
          </a:lstStyle>
          <a:p>
            <a:pPr>
              <a:defRPr/>
            </a:pPr>
            <a:endParaRPr lang="en-US" altLang="zh-CN"/>
          </a:p>
        </p:txBody>
      </p:sp>
      <p:sp>
        <p:nvSpPr>
          <p:cNvPr id="1030" name="Rectangle 6">
            <a:extLst>
              <a:ext uri="{FF2B5EF4-FFF2-40B4-BE49-F238E27FC236}">
                <a16:creationId xmlns:a16="http://schemas.microsoft.com/office/drawing/2014/main" id="{D07392E7-0AA5-4D43-83C5-6A7A34286CBE}"/>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atin typeface="Verdana" panose="020B0604030504040204" pitchFamily="34" charset="0"/>
              </a:defRPr>
            </a:lvl1pPr>
          </a:lstStyle>
          <a:p>
            <a:pPr>
              <a:defRPr/>
            </a:pPr>
            <a:fld id="{3FC78EC1-44EA-0F46-AD4D-2C816192BB9E}" type="slidenum">
              <a:rPr lang="en-US" altLang="zh-CN"/>
              <a:pPr>
                <a:defRPr/>
              </a:pPr>
              <a:t>‹#›</a:t>
            </a:fld>
            <a:endParaRPr lang="en-US" altLang="zh-CN"/>
          </a:p>
        </p:txBody>
      </p:sp>
    </p:spTree>
    <p:extLst>
      <p:ext uri="{BB962C8B-B14F-4D97-AF65-F5344CB8AC3E}">
        <p14:creationId xmlns:p14="http://schemas.microsoft.com/office/powerpoint/2010/main" val="246281814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ea typeface="宋体"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ea typeface="宋体"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Verdana" panose="020B0604030504040204" pitchFamily="34" charset="0"/>
              </a:defRPr>
            </a:lvl1pPr>
          </a:lstStyle>
          <a:p>
            <a:fld id="{F7F7FDB2-3292-4D32-A6B3-A0FBE55C7081}" type="slidenum">
              <a:rPr lang="en-US" altLang="zh-CN"/>
              <a:pPr/>
              <a:t>‹#›</a:t>
            </a:fld>
            <a:endParaRPr lang="en-US" altLang="zh-CN"/>
          </a:p>
        </p:txBody>
      </p:sp>
    </p:spTree>
    <p:extLst>
      <p:ext uri="{BB962C8B-B14F-4D97-AF65-F5344CB8AC3E}">
        <p14:creationId xmlns:p14="http://schemas.microsoft.com/office/powerpoint/2010/main" val="221541651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9D214A1D-5378-3E4D-B265-1B75730AF6C4}"/>
              </a:ext>
            </a:extLst>
          </p:cNvPr>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9954ACF4-497F-964D-80D5-F0F889A9671B}"/>
              </a:ext>
            </a:extLst>
          </p:cNvPr>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E8407FCB-9A8B-9440-BD4B-1BAAE9FC3FE6}"/>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mn-lt"/>
              </a:defRPr>
            </a:lvl1pPr>
          </a:lstStyle>
          <a:p>
            <a:pPr>
              <a:defRPr/>
            </a:pPr>
            <a:endParaRPr lang="en-US" altLang="zh-CN"/>
          </a:p>
        </p:txBody>
      </p:sp>
      <p:sp>
        <p:nvSpPr>
          <p:cNvPr id="1029" name="Rectangle 5">
            <a:extLst>
              <a:ext uri="{FF2B5EF4-FFF2-40B4-BE49-F238E27FC236}">
                <a16:creationId xmlns:a16="http://schemas.microsoft.com/office/drawing/2014/main" id="{64A43153-570F-AC4D-AF43-A6544EF9B415}"/>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mn-lt"/>
              </a:defRPr>
            </a:lvl1pPr>
          </a:lstStyle>
          <a:p>
            <a:pPr>
              <a:defRPr/>
            </a:pPr>
            <a:endParaRPr lang="en-US" altLang="zh-CN"/>
          </a:p>
        </p:txBody>
      </p:sp>
      <p:sp>
        <p:nvSpPr>
          <p:cNvPr id="1030" name="Rectangle 6">
            <a:extLst>
              <a:ext uri="{FF2B5EF4-FFF2-40B4-BE49-F238E27FC236}">
                <a16:creationId xmlns:a16="http://schemas.microsoft.com/office/drawing/2014/main" id="{F92995EE-559D-944A-87BC-2029A3FD0F49}"/>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smtClean="0">
                <a:latin typeface="Verdana" panose="020B0604030504040204" pitchFamily="34" charset="0"/>
              </a:defRPr>
            </a:lvl1pPr>
          </a:lstStyle>
          <a:p>
            <a:pPr>
              <a:defRPr/>
            </a:pPr>
            <a:fld id="{F9D5D788-9C61-6847-BC5B-BE11DB472F66}" type="slidenum">
              <a:rPr lang="en-US" altLang="zh-CN"/>
              <a:pPr>
                <a:defRPr/>
              </a:pPr>
              <a:t>‹#›</a:t>
            </a:fld>
            <a:endParaRPr lang="en-US" altLang="zh-CN"/>
          </a:p>
        </p:txBody>
      </p:sp>
    </p:spTree>
    <p:extLst>
      <p:ext uri="{BB962C8B-B14F-4D97-AF65-F5344CB8AC3E}">
        <p14:creationId xmlns:p14="http://schemas.microsoft.com/office/powerpoint/2010/main" val="419253917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76.xml"/><Relationship Id="rId1" Type="http://schemas.openxmlformats.org/officeDocument/2006/relationships/slideLayout" Target="../slideLayouts/slideLayout24.xml"/></Relationships>
</file>

<file path=ppt/slides/_rels/slide107.xml.rels><?xml version="1.0" encoding="UTF-8" standalone="yes"?>
<Relationships xmlns="http://schemas.openxmlformats.org/package/2006/relationships"><Relationship Id="rId8" Type="http://schemas.openxmlformats.org/officeDocument/2006/relationships/hyperlink" Target="http://v.yinyuetai.com/video/360637" TargetMode="External"/><Relationship Id="rId13" Type="http://schemas.openxmlformats.org/officeDocument/2006/relationships/hyperlink" Target="https://www.youtube.com/watch?v=D9MW6xHORBI" TargetMode="External"/><Relationship Id="rId3" Type="http://schemas.openxmlformats.org/officeDocument/2006/relationships/hyperlink" Target="https://www.bilibili.com/video/av17658124" TargetMode="External"/><Relationship Id="rId7" Type="http://schemas.openxmlformats.org/officeDocument/2006/relationships/hyperlink" Target="http://v.yinyuetai.com/video/2045547" TargetMode="External"/><Relationship Id="rId12" Type="http://schemas.openxmlformats.org/officeDocument/2006/relationships/hyperlink" Target="http://v.yinyuetai.com/video/484969" TargetMode="External"/><Relationship Id="rId2" Type="http://schemas.openxmlformats.org/officeDocument/2006/relationships/notesSlide" Target="../notesSlides/notesSlide77.xml"/><Relationship Id="rId1" Type="http://schemas.openxmlformats.org/officeDocument/2006/relationships/slideLayout" Target="../slideLayouts/slideLayout24.xml"/><Relationship Id="rId6" Type="http://schemas.openxmlformats.org/officeDocument/2006/relationships/hyperlink" Target="http://v.yinyuetai.com/video/h5/2260329" TargetMode="External"/><Relationship Id="rId11" Type="http://schemas.openxmlformats.org/officeDocument/2006/relationships/hyperlink" Target="http://v.yinyuetai.com/video/2000352" TargetMode="External"/><Relationship Id="rId5" Type="http://schemas.openxmlformats.org/officeDocument/2006/relationships/hyperlink" Target="http://v.yinyuetai.com/video/147004" TargetMode="External"/><Relationship Id="rId10" Type="http://schemas.openxmlformats.org/officeDocument/2006/relationships/hyperlink" Target="http://v.yinyuetai.com/video/2014500" TargetMode="External"/><Relationship Id="rId4" Type="http://schemas.openxmlformats.org/officeDocument/2006/relationships/hyperlink" Target="https://www.youtube.com/watch?v=UmgmrVASHg0" TargetMode="External"/><Relationship Id="rId9" Type="http://schemas.openxmlformats.org/officeDocument/2006/relationships/hyperlink" Target="http://v.yinyuetai.com/video/2005869"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hyperlink" Target="https://www.youtube.com/watch?v=gAUVAel-2Fg"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hyperlink" Target="https://www.youtube.com/watch?v=gAUVAel-2Fg" TargetMode="Externa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subTitle" idx="1"/>
          </p:nvPr>
        </p:nvSpPr>
        <p:spPr>
          <a:xfrm>
            <a:off x="0" y="4495800"/>
            <a:ext cx="9144000" cy="1524000"/>
          </a:xfrm>
        </p:spPr>
        <p:txBody>
          <a:bodyPr/>
          <a:lstStyle/>
          <a:p>
            <a:pPr algn="l" eaLnBrk="1" hangingPunct="1">
              <a:lnSpc>
                <a:spcPct val="90000"/>
              </a:lnSpc>
            </a:pPr>
            <a:r>
              <a:rPr lang="en-US" altLang="zh-CN" sz="2800" dirty="0"/>
              <a:t>Kai Bu</a:t>
            </a:r>
          </a:p>
          <a:p>
            <a:pPr algn="l" eaLnBrk="1" hangingPunct="1">
              <a:lnSpc>
                <a:spcPct val="90000"/>
              </a:lnSpc>
            </a:pPr>
            <a:r>
              <a:rPr lang="en-US" altLang="zh-CN" sz="2800" dirty="0" err="1"/>
              <a:t>kaibu@zju.edu.cn</a:t>
            </a:r>
            <a:endParaRPr lang="en-US" altLang="zh-CN" sz="2800" dirty="0"/>
          </a:p>
          <a:p>
            <a:pPr algn="l" eaLnBrk="1" hangingPunct="1">
              <a:lnSpc>
                <a:spcPct val="90000"/>
              </a:lnSpc>
            </a:pPr>
            <a:r>
              <a:rPr lang="en-US" altLang="zh-CN" sz="2800" dirty="0"/>
              <a:t>http://</a:t>
            </a:r>
            <a:r>
              <a:rPr lang="en-US" altLang="zh-CN" sz="2800" dirty="0" err="1"/>
              <a:t>list.zju.edu.cn</a:t>
            </a:r>
            <a:r>
              <a:rPr lang="en-US" altLang="zh-CN" sz="2800" dirty="0"/>
              <a:t>/</a:t>
            </a:r>
            <a:r>
              <a:rPr lang="en-US" altLang="zh-CN" sz="2800" dirty="0" err="1"/>
              <a:t>kaibu</a:t>
            </a:r>
            <a:r>
              <a:rPr lang="en-US" altLang="zh-CN" sz="2800" dirty="0"/>
              <a:t>/comparch2021</a:t>
            </a:r>
            <a:endParaRPr lang="en-US" altLang="zh-CN" sz="2800" i="1" dirty="0"/>
          </a:p>
        </p:txBody>
      </p:sp>
      <p:sp>
        <p:nvSpPr>
          <p:cNvPr id="4" name="矩形 3"/>
          <p:cNvSpPr/>
          <p:nvPr/>
        </p:nvSpPr>
        <p:spPr>
          <a:xfrm>
            <a:off x="8083550" y="0"/>
            <a:ext cx="1060450" cy="939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altLang="zh-CN" sz="3600" b="1" dirty="0">
                <a:solidFill>
                  <a:srgbClr val="FFFFFF"/>
                </a:solidFill>
                <a:latin typeface="Verdana"/>
                <a:ea typeface="宋体"/>
              </a:rPr>
              <a:t>11</a:t>
            </a:r>
            <a:endParaRPr kumimoji="0" lang="zh-CN" altLang="en-US" sz="3600" b="1" i="0" u="none" strike="noStrike" kern="1200" cap="none" spc="0" normalizeH="0" baseline="0" noProof="0" dirty="0">
              <a:ln>
                <a:noFill/>
              </a:ln>
              <a:solidFill>
                <a:srgbClr val="FFFFFF"/>
              </a:solidFill>
              <a:effectLst/>
              <a:uLnTx/>
              <a:uFillTx/>
              <a:latin typeface="Verdana"/>
              <a:ea typeface="宋体"/>
              <a:cs typeface="+mn-cs"/>
            </a:endParaRPr>
          </a:p>
        </p:txBody>
      </p:sp>
      <p:sp>
        <p:nvSpPr>
          <p:cNvPr id="2052" name="Rectangle 2"/>
          <p:cNvSpPr>
            <a:spLocks noGrp="1" noChangeArrowheads="1"/>
          </p:cNvSpPr>
          <p:nvPr>
            <p:ph type="ctrTitle"/>
          </p:nvPr>
        </p:nvSpPr>
        <p:spPr>
          <a:xfrm>
            <a:off x="0" y="2130425"/>
            <a:ext cx="9144000" cy="1908175"/>
          </a:xfrm>
        </p:spPr>
        <p:txBody>
          <a:bodyPr/>
          <a:lstStyle/>
          <a:p>
            <a:pPr algn="l" eaLnBrk="1" hangingPunct="1"/>
            <a:r>
              <a:rPr lang="en-US" altLang="zh-CN" dirty="0"/>
              <a:t>Thread-Level Parallelism</a:t>
            </a:r>
            <a:br>
              <a:rPr lang="en-US" altLang="zh-CN"/>
            </a:br>
            <a:r>
              <a:rPr lang="en-US" altLang="zh-CN"/>
              <a:t>Coherence</a:t>
            </a:r>
            <a:endParaRPr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5E215BA9-A352-DB44-854B-DAB6FE2AD35F}"/>
              </a:ext>
            </a:extLst>
          </p:cNvPr>
          <p:cNvSpPr>
            <a:spLocks noGrp="1" noChangeArrowheads="1"/>
          </p:cNvSpPr>
          <p:nvPr>
            <p:ph type="title"/>
          </p:nvPr>
        </p:nvSpPr>
        <p:spPr/>
        <p:txBody>
          <a:bodyPr/>
          <a:lstStyle/>
          <a:p>
            <a:pPr eaLnBrk="1" hangingPunct="1"/>
            <a:r>
              <a:rPr lang="en-US" altLang="zh-CN" dirty="0"/>
              <a:t>Multiprocessor Architecture</a:t>
            </a:r>
          </a:p>
        </p:txBody>
      </p:sp>
      <p:sp>
        <p:nvSpPr>
          <p:cNvPr id="32770" name="Rectangle 3">
            <a:extLst>
              <a:ext uri="{FF2B5EF4-FFF2-40B4-BE49-F238E27FC236}">
                <a16:creationId xmlns:a16="http://schemas.microsoft.com/office/drawing/2014/main" id="{FC8E3619-DD57-8246-9B90-C0DA2A728F47}"/>
              </a:ext>
            </a:extLst>
          </p:cNvPr>
          <p:cNvSpPr>
            <a:spLocks noGrp="1" noChangeArrowheads="1"/>
          </p:cNvSpPr>
          <p:nvPr>
            <p:ph type="body" idx="1"/>
          </p:nvPr>
        </p:nvSpPr>
        <p:spPr/>
        <p:txBody>
          <a:bodyPr/>
          <a:lstStyle/>
          <a:p>
            <a:pPr eaLnBrk="1" hangingPunct="1"/>
            <a:r>
              <a:rPr lang="en-US" altLang="zh-CN"/>
              <a:t>According to memory organization and interconnect strategy</a:t>
            </a:r>
          </a:p>
          <a:p>
            <a:pPr eaLnBrk="1" hangingPunct="1"/>
            <a:r>
              <a:rPr lang="en-US" altLang="zh-CN"/>
              <a:t>Two classes</a:t>
            </a:r>
          </a:p>
          <a:p>
            <a:pPr eaLnBrk="1" hangingPunct="1">
              <a:buFontTx/>
              <a:buNone/>
            </a:pPr>
            <a:r>
              <a:rPr lang="en-US" altLang="zh-CN"/>
              <a:t>	</a:t>
            </a:r>
            <a:r>
              <a:rPr lang="en-US" altLang="zh-CN" b="1"/>
              <a:t>symmetric/centralized shared-memory multiprocessors (SMP)</a:t>
            </a:r>
          </a:p>
          <a:p>
            <a:pPr eaLnBrk="1" hangingPunct="1">
              <a:buFontTx/>
              <a:buNone/>
            </a:pPr>
            <a:r>
              <a:rPr lang="en-US" altLang="zh-CN" b="1"/>
              <a:t>	+</a:t>
            </a:r>
          </a:p>
          <a:p>
            <a:pPr eaLnBrk="1" hangingPunct="1">
              <a:buFontTx/>
              <a:buNone/>
            </a:pPr>
            <a:r>
              <a:rPr lang="en-US" altLang="zh-CN" b="1"/>
              <a:t>	distributed shared memory multiprocessors (DMP)</a:t>
            </a:r>
            <a:endParaRPr lang="en-US" altLang="zh-CN"/>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p>
        </p:txBody>
      </p:sp>
      <p:sp>
        <p:nvSpPr>
          <p:cNvPr id="5" name="Rectangle 2">
            <a:extLst>
              <a:ext uri="{FF2B5EF4-FFF2-40B4-BE49-F238E27FC236}">
                <a16:creationId xmlns:a16="http://schemas.microsoft.com/office/drawing/2014/main" id="{B358FCA4-B7C4-F240-B605-EB700C586439}"/>
              </a:ext>
            </a:extLst>
          </p:cNvPr>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algn="l" eaLnBrk="1" hangingPunct="1"/>
            <a:r>
              <a:rPr lang="en-US" altLang="zh-CN" kern="0" dirty="0"/>
              <a:t>how do states transit?</a:t>
            </a:r>
            <a:br>
              <a:rPr lang="en-US" altLang="zh-CN" kern="0" dirty="0"/>
            </a:br>
            <a:endParaRPr lang="en-US" altLang="zh-CN" kern="0" dirty="0"/>
          </a:p>
        </p:txBody>
      </p:sp>
    </p:spTree>
    <p:extLst>
      <p:ext uri="{BB962C8B-B14F-4D97-AF65-F5344CB8AC3E}">
        <p14:creationId xmlns:p14="http://schemas.microsoft.com/office/powerpoint/2010/main" val="209796807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5" name="Picture 1">
            <a:extLst>
              <a:ext uri="{FF2B5EF4-FFF2-40B4-BE49-F238E27FC236}">
                <a16:creationId xmlns:a16="http://schemas.microsoft.com/office/drawing/2014/main" id="{AFE326D7-CE4F-2B4B-9B81-FA84BE1A93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69888"/>
            <a:ext cx="6357938" cy="6488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4386" name="Rectangle 2">
            <a:extLst>
              <a:ext uri="{FF2B5EF4-FFF2-40B4-BE49-F238E27FC236}">
                <a16:creationId xmlns:a16="http://schemas.microsoft.com/office/drawing/2014/main" id="{1F81AB27-E650-0146-8FEB-29003BAD50AA}"/>
              </a:ext>
            </a:extLst>
          </p:cNvPr>
          <p:cNvSpPr>
            <a:spLocks noGrp="1" noChangeArrowheads="1"/>
          </p:cNvSpPr>
          <p:nvPr>
            <p:ph type="title"/>
          </p:nvPr>
        </p:nvSpPr>
        <p:spPr/>
        <p:txBody>
          <a:bodyPr/>
          <a:lstStyle/>
          <a:p>
            <a:pPr eaLnBrk="1" hangingPunct="1"/>
            <a:r>
              <a:rPr lang="en-US" altLang="zh-CN"/>
              <a:t>Directory Protocol</a:t>
            </a:r>
          </a:p>
        </p:txBody>
      </p:sp>
      <p:sp>
        <p:nvSpPr>
          <p:cNvPr id="144387" name="Text Box 6">
            <a:extLst>
              <a:ext uri="{FF2B5EF4-FFF2-40B4-BE49-F238E27FC236}">
                <a16:creationId xmlns:a16="http://schemas.microsoft.com/office/drawing/2014/main" id="{FFA4F874-7E51-D841-9818-275AC92FF70E}"/>
              </a:ext>
            </a:extLst>
          </p:cNvPr>
          <p:cNvSpPr txBox="1">
            <a:spLocks noChangeArrowheads="1"/>
          </p:cNvSpPr>
          <p:nvPr/>
        </p:nvSpPr>
        <p:spPr bwMode="auto">
          <a:xfrm>
            <a:off x="0" y="4329113"/>
            <a:ext cx="91440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state transition diagram</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for an individual </a:t>
            </a: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cache block</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requests from outside the node in </a:t>
            </a:r>
            <a:r>
              <a:rPr kumimoji="0" lang="en-US" altLang="zh-CN" sz="3200" b="0" i="0" u="none" strike="noStrike" kern="1200" cap="none" spc="0" normalizeH="0" baseline="0" noProof="0">
                <a:ln>
                  <a:noFill/>
                </a:ln>
                <a:solidFill>
                  <a:srgbClr val="808080"/>
                </a:solidFill>
                <a:effectLst/>
                <a:uLnTx/>
                <a:uFillTx/>
                <a:latin typeface="Arial" panose="020B0604020202020204" pitchFamily="34" charset="0"/>
                <a:ea typeface="宋体" panose="02010600030101010101" pitchFamily="2" charset="-122"/>
                <a:cs typeface="+mn-cs"/>
              </a:rPr>
              <a:t>gray</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1">
            <a:extLst>
              <a:ext uri="{FF2B5EF4-FFF2-40B4-BE49-F238E27FC236}">
                <a16:creationId xmlns:a16="http://schemas.microsoft.com/office/drawing/2014/main" id="{8E4BC647-CC05-EC43-A0A9-FAB909995A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600" y="1200912"/>
            <a:ext cx="5791200" cy="550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6434" name="Rectangle 3">
            <a:extLst>
              <a:ext uri="{FF2B5EF4-FFF2-40B4-BE49-F238E27FC236}">
                <a16:creationId xmlns:a16="http://schemas.microsoft.com/office/drawing/2014/main" id="{FF77BC1F-6B98-214B-87E1-3953376EAEC3}"/>
              </a:ext>
            </a:extLst>
          </p:cNvPr>
          <p:cNvSpPr>
            <a:spLocks noGrp="1" noChangeArrowheads="1"/>
          </p:cNvSpPr>
          <p:nvPr>
            <p:ph type="title"/>
          </p:nvPr>
        </p:nvSpPr>
        <p:spPr/>
        <p:txBody>
          <a:bodyPr/>
          <a:lstStyle/>
          <a:p>
            <a:pPr eaLnBrk="1" hangingPunct="1"/>
            <a:r>
              <a:rPr lang="en-US" altLang="zh-CN"/>
              <a:t>Directory Protocol</a:t>
            </a:r>
          </a:p>
        </p:txBody>
      </p:sp>
      <p:sp>
        <p:nvSpPr>
          <p:cNvPr id="146435" name="Text Box 4">
            <a:extLst>
              <a:ext uri="{FF2B5EF4-FFF2-40B4-BE49-F238E27FC236}">
                <a16:creationId xmlns:a16="http://schemas.microsoft.com/office/drawing/2014/main" id="{AB8686D6-F885-564F-9F81-06C524F38988}"/>
              </a:ext>
            </a:extLst>
          </p:cNvPr>
          <p:cNvSpPr txBox="1">
            <a:spLocks noChangeArrowheads="1"/>
          </p:cNvSpPr>
          <p:nvPr/>
        </p:nvSpPr>
        <p:spPr bwMode="auto">
          <a:xfrm>
            <a:off x="0" y="4329113"/>
            <a:ext cx="91440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state transition diagram</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for the </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directory</a:t>
            </a:r>
          </a:p>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all actions in </a:t>
            </a:r>
            <a:r>
              <a:rPr kumimoji="0" lang="en-US" altLang="zh-CN" sz="3200" b="0" i="0" u="none" strike="noStrike" kern="1200" cap="none" spc="0" normalizeH="0" baseline="0" noProof="0" dirty="0">
                <a:ln>
                  <a:noFill/>
                </a:ln>
                <a:solidFill>
                  <a:srgbClr val="808080"/>
                </a:solidFill>
                <a:effectLst/>
                <a:uLnTx/>
                <a:uFillTx/>
                <a:latin typeface="Arial" panose="020B0604020202020204" pitchFamily="34" charset="0"/>
                <a:ea typeface="宋体" panose="02010600030101010101" pitchFamily="2" charset="-122"/>
                <a:cs typeface="+mn-cs"/>
              </a:rPr>
              <a:t>gray</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because         they’re all externally caused</a:t>
            </a: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4A614-7BF3-CA45-9347-446C055A509F}"/>
              </a:ext>
            </a:extLst>
          </p:cNvPr>
          <p:cNvSpPr>
            <a:spLocks noGrp="1"/>
          </p:cNvSpPr>
          <p:nvPr>
            <p:ph type="title"/>
          </p:nvPr>
        </p:nvSpPr>
        <p:spPr/>
        <p:txBody>
          <a:bodyPr/>
          <a:lstStyle/>
          <a:p>
            <a:r>
              <a:rPr lang="en-CN" dirty="0"/>
              <a:t>Review</a:t>
            </a:r>
          </a:p>
        </p:txBody>
      </p:sp>
      <p:sp>
        <p:nvSpPr>
          <p:cNvPr id="3" name="Content Placeholder 2">
            <a:extLst>
              <a:ext uri="{FF2B5EF4-FFF2-40B4-BE49-F238E27FC236}">
                <a16:creationId xmlns:a16="http://schemas.microsoft.com/office/drawing/2014/main" id="{A783AD8D-7309-9E47-89E8-DCADAA3683D1}"/>
              </a:ext>
            </a:extLst>
          </p:cNvPr>
          <p:cNvSpPr>
            <a:spLocks noGrp="1"/>
          </p:cNvSpPr>
          <p:nvPr>
            <p:ph idx="1"/>
          </p:nvPr>
        </p:nvSpPr>
        <p:spPr/>
        <p:txBody>
          <a:bodyPr/>
          <a:lstStyle/>
          <a:p>
            <a:r>
              <a:rPr lang="en-US" dirty="0"/>
              <a:t>M</a:t>
            </a:r>
            <a:r>
              <a:rPr lang="en-CN" dirty="0"/>
              <a:t>utiprocessor architecture</a:t>
            </a:r>
          </a:p>
          <a:p>
            <a:r>
              <a:rPr lang="en-US" dirty="0"/>
              <a:t>C</a:t>
            </a:r>
            <a:r>
              <a:rPr lang="en-CN" dirty="0"/>
              <a:t>ache coherence</a:t>
            </a:r>
          </a:p>
          <a:p>
            <a:r>
              <a:rPr lang="en-CN" dirty="0"/>
              <a:t>Write invalidate protocol</a:t>
            </a:r>
          </a:p>
          <a:p>
            <a:r>
              <a:rPr lang="en-US" dirty="0"/>
              <a:t>W</a:t>
            </a:r>
            <a:r>
              <a:rPr lang="en-CN" dirty="0"/>
              <a:t>rite update/broadcast protocol</a:t>
            </a:r>
          </a:p>
          <a:p>
            <a:r>
              <a:rPr lang="en-CN" dirty="0"/>
              <a:t>MSI/MESI/MOESI protocol</a:t>
            </a:r>
          </a:p>
          <a:p>
            <a:r>
              <a:rPr lang="en-CN" dirty="0"/>
              <a:t>True/false sharing miss</a:t>
            </a:r>
          </a:p>
          <a:p>
            <a:r>
              <a:rPr lang="en-CN" dirty="0"/>
              <a:t>Directory-based cache coherence protocol</a:t>
            </a:r>
          </a:p>
        </p:txBody>
      </p:sp>
    </p:spTree>
    <p:extLst>
      <p:ext uri="{BB962C8B-B14F-4D97-AF65-F5344CB8AC3E}">
        <p14:creationId xmlns:p14="http://schemas.microsoft.com/office/powerpoint/2010/main" val="293626007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6">
            <a:extLst>
              <a:ext uri="{FF2B5EF4-FFF2-40B4-BE49-F238E27FC236}">
                <a16:creationId xmlns:a16="http://schemas.microsoft.com/office/drawing/2014/main" id="{97B645FE-A882-DA42-9A02-24713B517A93}"/>
              </a:ext>
            </a:extLst>
          </p:cNvPr>
          <p:cNvSpPr>
            <a:spLocks noChangeArrowheads="1"/>
          </p:cNvSpPr>
          <p:nvPr/>
        </p:nvSpPr>
        <p:spPr bwMode="auto">
          <a:xfrm>
            <a:off x="3429000" y="2971800"/>
            <a:ext cx="5715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4000" b="1"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Chapter 5.1–5.4</a:t>
            </a:r>
            <a:endParaRPr kumimoji="0" lang="en-US" altLang="zh-CN" sz="3000" b="1" i="0" u="none" strike="noStrike" kern="1200" cap="none" spc="0" normalizeH="0" baseline="0" noProof="0">
              <a:ln>
                <a:noFill/>
              </a:ln>
              <a:solidFill>
                <a:srgbClr val="808080"/>
              </a:solidFill>
              <a:effectLst/>
              <a:uLnTx/>
              <a:uFillTx/>
              <a:latin typeface="Verdana" panose="020B0604030504040204" pitchFamily="34" charset="0"/>
              <a:ea typeface="宋体" panose="02010600030101010101" pitchFamily="2" charset="-122"/>
              <a:cs typeface="+mn-cs"/>
            </a:endParaRPr>
          </a:p>
        </p:txBody>
      </p:sp>
      <p:pic>
        <p:nvPicPr>
          <p:cNvPr id="4" name="Picture 3">
            <a:extLst>
              <a:ext uri="{FF2B5EF4-FFF2-40B4-BE49-F238E27FC236}">
                <a16:creationId xmlns:a16="http://schemas.microsoft.com/office/drawing/2014/main" id="{4C4E3041-AA76-564B-AAC8-9E5C0ED1882D}"/>
              </a:ext>
            </a:extLst>
          </p:cNvPr>
          <p:cNvPicPr>
            <a:picLocks noChangeAspect="1"/>
          </p:cNvPicPr>
          <p:nvPr/>
        </p:nvPicPr>
        <p:blipFill>
          <a:blip r:embed="rId3"/>
          <a:stretch>
            <a:fillRect/>
          </a:stretch>
        </p:blipFill>
        <p:spPr>
          <a:xfrm>
            <a:off x="0" y="1047750"/>
            <a:ext cx="3857625" cy="4750770"/>
          </a:xfrm>
          <a:prstGeom prst="rect">
            <a:avLst/>
          </a:prstGeom>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1" name="Rectangle 4">
            <a:extLst>
              <a:ext uri="{FF2B5EF4-FFF2-40B4-BE49-F238E27FC236}">
                <a16:creationId xmlns:a16="http://schemas.microsoft.com/office/drawing/2014/main" id="{82B1CBAA-40E7-C849-BB2C-FA58615294E6}"/>
              </a:ext>
            </a:extLst>
          </p:cNvPr>
          <p:cNvSpPr>
            <a:spLocks noChangeArrowheads="1"/>
          </p:cNvSpPr>
          <p:nvPr/>
        </p:nvSpPr>
        <p:spPr bwMode="auto">
          <a:xfrm>
            <a:off x="0" y="25908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9600" b="1" i="0" u="none" strike="noStrike" kern="1200" cap="none" spc="0" normalizeH="0" baseline="0" noProof="0">
                <a:ln>
                  <a:noFill/>
                </a:ln>
                <a:solidFill>
                  <a:srgbClr val="000000"/>
                </a:solidFill>
                <a:effectLst/>
                <a:uLnTx/>
                <a:uFillTx/>
                <a:latin typeface="Verdana" panose="020B0604030504040204" pitchFamily="34" charset="0"/>
                <a:ea typeface="宋体" panose="02010600030101010101" pitchFamily="2" charset="-122"/>
                <a:cs typeface="+mn-cs"/>
              </a:rPr>
              <a:t>?</a:t>
            </a: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281" name="图片 4">
            <a:extLst>
              <a:ext uri="{FF2B5EF4-FFF2-40B4-BE49-F238E27FC236}">
                <a16:creationId xmlns:a16="http://schemas.microsoft.com/office/drawing/2014/main" id="{8D4276E9-9FF9-364A-BFE3-0B979591C59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71450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2">
            <a:extLst>
              <a:ext uri="{FF2B5EF4-FFF2-40B4-BE49-F238E27FC236}">
                <a16:creationId xmlns:a16="http://schemas.microsoft.com/office/drawing/2014/main" id="{D95E90CF-DB95-F148-97F4-DF010DF4AD1F}"/>
              </a:ext>
            </a:extLst>
          </p:cNvPr>
          <p:cNvSpPr txBox="1">
            <a:spLocks noChangeArrowheads="1"/>
          </p:cNvSpPr>
          <p:nvPr/>
        </p:nvSpPr>
        <p:spPr bwMode="auto">
          <a:xfrm>
            <a:off x="0" y="0"/>
            <a:ext cx="9144000" cy="11430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00B0F0"/>
                </a:solidFill>
                <a:effectLst/>
                <a:uLnTx/>
                <a:uFillTx/>
                <a:latin typeface="Verdana"/>
                <a:ea typeface="宋体"/>
                <a:cs typeface="+mn-cs"/>
              </a:rPr>
              <a:t>Thank You</a:t>
            </a:r>
          </a:p>
        </p:txBody>
      </p:sp>
      <p:sp>
        <p:nvSpPr>
          <p:cNvPr id="7" name="Rectangle 2">
            <a:extLst>
              <a:ext uri="{FF2B5EF4-FFF2-40B4-BE49-F238E27FC236}">
                <a16:creationId xmlns:a16="http://schemas.microsoft.com/office/drawing/2014/main" id="{19793853-9918-1C45-8259-E4D0F1C9756E}"/>
              </a:ext>
            </a:extLst>
          </p:cNvPr>
          <p:cNvSpPr txBox="1">
            <a:spLocks noChangeArrowheads="1"/>
          </p:cNvSpPr>
          <p:nvPr/>
        </p:nvSpPr>
        <p:spPr bwMode="auto">
          <a:xfrm>
            <a:off x="0" y="6019800"/>
            <a:ext cx="9144000" cy="8382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0" cap="none" spc="0" normalizeH="0" baseline="0" noProof="0" dirty="0">
                <a:ln>
                  <a:noFill/>
                </a:ln>
                <a:solidFill>
                  <a:srgbClr val="FFFFFF"/>
                </a:solidFill>
                <a:effectLst/>
                <a:uLnTx/>
                <a:uFillTx/>
                <a:latin typeface="微软雅黑" pitchFamily="34" charset="-122"/>
                <a:ea typeface="微软雅黑" pitchFamily="34" charset="-122"/>
                <a:cs typeface="+mn-cs"/>
              </a:rPr>
              <a:t>there</a:t>
            </a:r>
            <a:r>
              <a:rPr kumimoji="0" lang="en-US" altLang="zh-CN" sz="2600" b="1" i="0" u="none" strike="noStrike" kern="1200" cap="none" spc="0" normalizeH="0" baseline="0" noProof="0" dirty="0">
                <a:ln>
                  <a:noFill/>
                </a:ln>
                <a:solidFill>
                  <a:srgbClr val="FFFFFF"/>
                </a:solidFill>
                <a:effectLst/>
                <a:uLnTx/>
                <a:uFillTx/>
                <a:latin typeface="Times New Roman" pitchFamily="18" charset="0"/>
                <a:ea typeface="宋体" charset="-122"/>
                <a:cs typeface="Times New Roman" pitchFamily="18" charset="0"/>
              </a:rPr>
              <a:t>’</a:t>
            </a:r>
            <a:r>
              <a:rPr kumimoji="0" lang="en-US" altLang="zh-CN" sz="2600" b="0" i="0" u="none" strike="noStrike" kern="0" cap="none" spc="0" normalizeH="0" baseline="0" noProof="0" dirty="0">
                <a:ln>
                  <a:noFill/>
                </a:ln>
                <a:solidFill>
                  <a:srgbClr val="FFFFFF"/>
                </a:solidFill>
                <a:effectLst/>
                <a:uLnTx/>
                <a:uFillTx/>
                <a:latin typeface="微软雅黑" pitchFamily="34" charset="-122"/>
                <a:ea typeface="微软雅黑" pitchFamily="34" charset="-122"/>
                <a:cs typeface="+mn-cs"/>
              </a:rPr>
              <a:t>s no in-between,</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0" cap="none" spc="0" normalizeH="0" baseline="0" noProof="0" dirty="0">
                <a:ln>
                  <a:noFill/>
                </a:ln>
                <a:solidFill>
                  <a:srgbClr val="FFFFFF"/>
                </a:solidFill>
                <a:effectLst/>
                <a:uLnTx/>
                <a:uFillTx/>
                <a:latin typeface="微软雅黑" pitchFamily="34" charset="-122"/>
                <a:ea typeface="微软雅黑" pitchFamily="34" charset="-122"/>
                <a:cs typeface="+mn-cs"/>
              </a:rPr>
              <a:t>take it to extreme.</a:t>
            </a:r>
          </a:p>
        </p:txBody>
      </p:sp>
      <p:sp>
        <p:nvSpPr>
          <p:cNvPr id="5" name="Rectangle 2">
            <a:extLst>
              <a:ext uri="{FF2B5EF4-FFF2-40B4-BE49-F238E27FC236}">
                <a16:creationId xmlns:a16="http://schemas.microsoft.com/office/drawing/2014/main" id="{0E07C7AB-DDAC-0B40-A10D-2EDF9127B476}"/>
              </a:ext>
            </a:extLst>
          </p:cNvPr>
          <p:cNvSpPr txBox="1">
            <a:spLocks noChangeArrowheads="1"/>
          </p:cNvSpPr>
          <p:nvPr/>
        </p:nvSpPr>
        <p:spPr bwMode="auto">
          <a:xfrm>
            <a:off x="0" y="990600"/>
            <a:ext cx="9144000" cy="8382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00B0F0"/>
                </a:solidFill>
                <a:effectLst/>
                <a:uLnTx/>
                <a:uFillTx/>
                <a:latin typeface="微软雅黑" pitchFamily="34" charset="-122"/>
                <a:ea typeface="微软雅黑" pitchFamily="34" charset="-122"/>
                <a:cs typeface="+mn-cs"/>
              </a:rPr>
              <a:t>don</a:t>
            </a:r>
            <a:r>
              <a:rPr kumimoji="0" lang="en-US" altLang="zh-CN" sz="6600" b="1" i="0" u="none" strike="noStrike" kern="1200" cap="none" spc="0" normalizeH="0" baseline="0" noProof="0" dirty="0">
                <a:ln>
                  <a:noFill/>
                </a:ln>
                <a:solidFill>
                  <a:srgbClr val="00B0F0"/>
                </a:solidFill>
                <a:effectLst/>
                <a:uLnTx/>
                <a:uFillTx/>
                <a:latin typeface="Times New Roman" pitchFamily="18" charset="0"/>
                <a:ea typeface="宋体" charset="-122"/>
                <a:cs typeface="Times New Roman" pitchFamily="18" charset="0"/>
              </a:rPr>
              <a:t>’</a:t>
            </a:r>
            <a:r>
              <a:rPr kumimoji="0" lang="en-US" altLang="zh-CN" sz="6600" b="1" i="0" u="none" strike="noStrike" kern="0" cap="none" spc="0" normalizeH="0" baseline="0" noProof="0" dirty="0">
                <a:ln>
                  <a:noFill/>
                </a:ln>
                <a:solidFill>
                  <a:srgbClr val="00B0F0"/>
                </a:solidFill>
                <a:effectLst/>
                <a:uLnTx/>
                <a:uFillTx/>
                <a:latin typeface="微软雅黑" pitchFamily="34" charset="-122"/>
                <a:ea typeface="微软雅黑" pitchFamily="34" charset="-122"/>
                <a:cs typeface="+mn-cs"/>
              </a:rPr>
              <a:t>t stop </a:t>
            </a:r>
            <a:r>
              <a:rPr kumimoji="0" lang="en-US" altLang="zh-CN" sz="6600" b="1" i="0" u="none" strike="noStrike" kern="0" cap="none" spc="0" normalizeH="0" baseline="0" noProof="0" dirty="0" err="1">
                <a:ln>
                  <a:noFill/>
                </a:ln>
                <a:solidFill>
                  <a:srgbClr val="00B0F0"/>
                </a:solidFill>
                <a:effectLst/>
                <a:uLnTx/>
                <a:uFillTx/>
                <a:latin typeface="微软雅黑" pitchFamily="34" charset="-122"/>
                <a:ea typeface="微软雅黑" pitchFamily="34" charset="-122"/>
                <a:cs typeface="+mn-cs"/>
              </a:rPr>
              <a:t>believin</a:t>
            </a:r>
            <a:r>
              <a:rPr kumimoji="0" lang="en-US" altLang="zh-CN" sz="6600" b="1" i="0" u="none" strike="noStrike" kern="1200" cap="none" spc="0" normalizeH="0" baseline="0" noProof="0" dirty="0">
                <a:ln>
                  <a:noFill/>
                </a:ln>
                <a:solidFill>
                  <a:srgbClr val="00B0F0"/>
                </a:solidFill>
                <a:effectLst/>
                <a:uLnTx/>
                <a:uFillTx/>
                <a:latin typeface="Times New Roman" pitchFamily="18" charset="0"/>
                <a:ea typeface="宋体" charset="-122"/>
                <a:cs typeface="Times New Roman" pitchFamily="18" charset="0"/>
              </a:rPr>
              <a:t>’</a:t>
            </a:r>
            <a:endParaRPr kumimoji="0" lang="en-US" altLang="zh-CN" sz="6600" b="1" i="0" u="none" strike="noStrike" kern="0" cap="none" spc="0" normalizeH="0" baseline="0" noProof="0" dirty="0">
              <a:ln>
                <a:noFill/>
              </a:ln>
              <a:solidFill>
                <a:srgbClr val="00B0F0"/>
              </a:solidFill>
              <a:effectLst/>
              <a:uLnTx/>
              <a:uFillTx/>
              <a:latin typeface="微软雅黑" pitchFamily="34" charset="-122"/>
              <a:ea typeface="微软雅黑" pitchFamily="34" charset="-122"/>
              <a:cs typeface="+mn-cs"/>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标题 1">
            <a:extLst>
              <a:ext uri="{FF2B5EF4-FFF2-40B4-BE49-F238E27FC236}">
                <a16:creationId xmlns:a16="http://schemas.microsoft.com/office/drawing/2014/main" id="{2E638C34-067B-8A45-BA50-D3E39F793B22}"/>
              </a:ext>
            </a:extLst>
          </p:cNvPr>
          <p:cNvSpPr>
            <a:spLocks noGrp="1" noChangeArrowheads="1"/>
          </p:cNvSpPr>
          <p:nvPr>
            <p:ph type="title"/>
          </p:nvPr>
        </p:nvSpPr>
        <p:spPr/>
        <p:txBody>
          <a:bodyPr/>
          <a:lstStyle/>
          <a:p>
            <a:r>
              <a:rPr lang="en-US" altLang="zh-CN"/>
              <a:t>#What’s More</a:t>
            </a:r>
            <a:endParaRPr lang="zh-CN" altLang="en-US"/>
          </a:p>
        </p:txBody>
      </p:sp>
      <p:sp>
        <p:nvSpPr>
          <p:cNvPr id="99330" name="内容占位符 2">
            <a:extLst>
              <a:ext uri="{FF2B5EF4-FFF2-40B4-BE49-F238E27FC236}">
                <a16:creationId xmlns:a16="http://schemas.microsoft.com/office/drawing/2014/main" id="{37DEF649-61ED-DD45-A593-D8B40C40CBD6}"/>
              </a:ext>
            </a:extLst>
          </p:cNvPr>
          <p:cNvSpPr>
            <a:spLocks noGrp="1" noChangeArrowheads="1"/>
          </p:cNvSpPr>
          <p:nvPr>
            <p:ph idx="1"/>
          </p:nvPr>
        </p:nvSpPr>
        <p:spPr/>
        <p:txBody>
          <a:bodyPr/>
          <a:lstStyle/>
          <a:p>
            <a:r>
              <a:rPr lang="en-US" altLang="zh-CN">
                <a:hlinkClick r:id="rId3"/>
              </a:rPr>
              <a:t>Don’t Stop Believin’</a:t>
            </a:r>
            <a:r>
              <a:rPr lang="en-US" altLang="zh-CN"/>
              <a:t> / </a:t>
            </a:r>
            <a:r>
              <a:rPr lang="en-US" altLang="zh-CN">
                <a:hlinkClick r:id="rId4"/>
              </a:rPr>
              <a:t>All Or Nothing</a:t>
            </a:r>
            <a:r>
              <a:rPr lang="en-US" altLang="zh-CN"/>
              <a:t> /</a:t>
            </a:r>
          </a:p>
          <a:p>
            <a:pPr>
              <a:buFontTx/>
              <a:buNone/>
            </a:pPr>
            <a:r>
              <a:rPr lang="en-US" altLang="zh-CN"/>
              <a:t>	</a:t>
            </a:r>
            <a:r>
              <a:rPr lang="en-US" altLang="zh-CN">
                <a:hlinkClick r:id="rId5"/>
              </a:rPr>
              <a:t>Loser Like Me</a:t>
            </a:r>
            <a:r>
              <a:rPr lang="en-US" altLang="zh-CN"/>
              <a:t> / </a:t>
            </a:r>
            <a:r>
              <a:rPr lang="en-US" altLang="zh-CN">
                <a:hlinkClick r:id="rId6"/>
              </a:rPr>
              <a:t>I Lived</a:t>
            </a:r>
            <a:r>
              <a:rPr lang="en-US" altLang="zh-CN"/>
              <a:t> / </a:t>
            </a:r>
          </a:p>
          <a:p>
            <a:r>
              <a:rPr lang="en-US" altLang="zh-CN">
                <a:hlinkClick r:id="rId7"/>
              </a:rPr>
              <a:t>Wake Me Up</a:t>
            </a:r>
            <a:r>
              <a:rPr lang="en-US" altLang="zh-CN"/>
              <a:t> / </a:t>
            </a:r>
            <a:r>
              <a:rPr lang="en-US" altLang="zh-CN">
                <a:hlinkClick r:id="rId8"/>
              </a:rPr>
              <a:t>Stand</a:t>
            </a:r>
            <a:r>
              <a:rPr lang="en-US" altLang="zh-CN"/>
              <a:t> / </a:t>
            </a:r>
            <a:r>
              <a:rPr lang="en-US" altLang="zh-CN">
                <a:hlinkClick r:id="rId9"/>
              </a:rPr>
              <a:t>Brave</a:t>
            </a:r>
            <a:r>
              <a:rPr lang="en-US" altLang="zh-CN"/>
              <a:t> / </a:t>
            </a:r>
          </a:p>
          <a:p>
            <a:pPr>
              <a:buFontTx/>
              <a:buNone/>
            </a:pPr>
            <a:r>
              <a:rPr lang="en-US" altLang="zh-CN"/>
              <a:t>	</a:t>
            </a:r>
            <a:r>
              <a:rPr lang="en-US" altLang="zh-CN">
                <a:hlinkClick r:id="rId10"/>
              </a:rPr>
              <a:t>Defying Gravity</a:t>
            </a:r>
            <a:r>
              <a:rPr lang="en-US" altLang="zh-CN"/>
              <a:t> / </a:t>
            </a:r>
            <a:r>
              <a:rPr lang="en-US" altLang="zh-CN">
                <a:hlinkClick r:id="rId11"/>
              </a:rPr>
              <a:t>Breakaway</a:t>
            </a:r>
            <a:r>
              <a:rPr lang="en-US" altLang="zh-CN"/>
              <a:t> /</a:t>
            </a:r>
          </a:p>
          <a:p>
            <a:pPr>
              <a:buFontTx/>
              <a:buNone/>
            </a:pPr>
            <a:r>
              <a:rPr lang="en-US" altLang="zh-CN"/>
              <a:t>	</a:t>
            </a:r>
            <a:r>
              <a:rPr lang="en-US" altLang="zh-CN">
                <a:hlinkClick r:id="rId12"/>
              </a:rPr>
              <a:t>Roots Before Branches</a:t>
            </a:r>
            <a:r>
              <a:rPr lang="en-US" altLang="zh-CN"/>
              <a:t> / </a:t>
            </a:r>
            <a:r>
              <a:rPr lang="en-US" altLang="zh-CN">
                <a:hlinkClick r:id="rId13"/>
              </a:rPr>
              <a:t>Not The End</a:t>
            </a:r>
            <a:endParaRPr lang="en-US" altLang="zh-CN"/>
          </a:p>
          <a:p>
            <a:pPr>
              <a:buFontTx/>
              <a:buNone/>
            </a:pPr>
            <a:r>
              <a:rPr lang="en-US" altLang="zh-CN"/>
              <a:t>	</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a:extLst>
              <a:ext uri="{FF2B5EF4-FFF2-40B4-BE49-F238E27FC236}">
                <a16:creationId xmlns:a16="http://schemas.microsoft.com/office/drawing/2014/main" id="{182D4161-10AD-864B-BD3C-9A083EB8E018}"/>
              </a:ext>
            </a:extLst>
          </p:cNvPr>
          <p:cNvSpPr>
            <a:spLocks noGrp="1" noChangeArrowheads="1"/>
          </p:cNvSpPr>
          <p:nvPr>
            <p:ph type="title"/>
          </p:nvPr>
        </p:nvSpPr>
        <p:spPr/>
        <p:txBody>
          <a:bodyPr/>
          <a:lstStyle/>
          <a:p>
            <a:pPr eaLnBrk="1" hangingPunct="1"/>
            <a:r>
              <a:rPr lang="en-US" altLang="zh-CN" dirty="0"/>
              <a:t>Centralized Shared-Memory</a:t>
            </a:r>
          </a:p>
        </p:txBody>
      </p:sp>
      <p:pic>
        <p:nvPicPr>
          <p:cNvPr id="2" name="Picture 1">
            <a:extLst>
              <a:ext uri="{FF2B5EF4-FFF2-40B4-BE49-F238E27FC236}">
                <a16:creationId xmlns:a16="http://schemas.microsoft.com/office/drawing/2014/main" id="{C1327AE3-DF74-0240-AA00-98FA2AF22BB8}"/>
              </a:ext>
            </a:extLst>
          </p:cNvPr>
          <p:cNvPicPr>
            <a:picLocks noChangeAspect="1"/>
          </p:cNvPicPr>
          <p:nvPr/>
        </p:nvPicPr>
        <p:blipFill>
          <a:blip r:embed="rId3"/>
          <a:stretch>
            <a:fillRect/>
          </a:stretch>
        </p:blipFill>
        <p:spPr>
          <a:xfrm>
            <a:off x="0" y="1362430"/>
            <a:ext cx="6172200" cy="5495569"/>
          </a:xfrm>
          <a:prstGeom prst="rect">
            <a:avLst/>
          </a:prstGeom>
        </p:spPr>
      </p:pic>
      <p:sp>
        <p:nvSpPr>
          <p:cNvPr id="34819" name="Text Box 4">
            <a:extLst>
              <a:ext uri="{FF2B5EF4-FFF2-40B4-BE49-F238E27FC236}">
                <a16:creationId xmlns:a16="http://schemas.microsoft.com/office/drawing/2014/main" id="{E9AD33D6-1778-7446-9CC9-48AC50143921}"/>
              </a:ext>
            </a:extLst>
          </p:cNvPr>
          <p:cNvSpPr txBox="1">
            <a:spLocks noChangeArrowheads="1"/>
          </p:cNvSpPr>
          <p:nvPr/>
        </p:nvSpPr>
        <p:spPr bwMode="auto">
          <a:xfrm>
            <a:off x="5490205" y="1676400"/>
            <a:ext cx="33489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32 or fewer cores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735CA23-D5FB-954B-AA1A-18E071B94498}"/>
              </a:ext>
            </a:extLst>
          </p:cNvPr>
          <p:cNvPicPr>
            <a:picLocks noChangeAspect="1"/>
          </p:cNvPicPr>
          <p:nvPr/>
        </p:nvPicPr>
        <p:blipFill>
          <a:blip r:embed="rId3"/>
          <a:stretch>
            <a:fillRect/>
          </a:stretch>
        </p:blipFill>
        <p:spPr>
          <a:xfrm>
            <a:off x="0" y="1362430"/>
            <a:ext cx="6172200" cy="5495569"/>
          </a:xfrm>
          <a:prstGeom prst="rect">
            <a:avLst/>
          </a:prstGeom>
        </p:spPr>
      </p:pic>
      <p:sp>
        <p:nvSpPr>
          <p:cNvPr id="36865" name="Rectangle 2">
            <a:extLst>
              <a:ext uri="{FF2B5EF4-FFF2-40B4-BE49-F238E27FC236}">
                <a16:creationId xmlns:a16="http://schemas.microsoft.com/office/drawing/2014/main" id="{F682D0A6-BB73-1B4D-BD92-632471B45D8D}"/>
              </a:ext>
            </a:extLst>
          </p:cNvPr>
          <p:cNvSpPr>
            <a:spLocks noGrp="1" noChangeArrowheads="1"/>
          </p:cNvSpPr>
          <p:nvPr>
            <p:ph type="title"/>
          </p:nvPr>
        </p:nvSpPr>
        <p:spPr/>
        <p:txBody>
          <a:bodyPr/>
          <a:lstStyle/>
          <a:p>
            <a:pPr eaLnBrk="1" hangingPunct="1"/>
            <a:r>
              <a:rPr lang="en-US" altLang="zh-CN" dirty="0"/>
              <a:t>Centralized Shared-Memory</a:t>
            </a:r>
          </a:p>
        </p:txBody>
      </p:sp>
      <p:sp>
        <p:nvSpPr>
          <p:cNvPr id="5" name="圆角矩形 4">
            <a:extLst>
              <a:ext uri="{FF2B5EF4-FFF2-40B4-BE49-F238E27FC236}">
                <a16:creationId xmlns:a16="http://schemas.microsoft.com/office/drawing/2014/main" id="{ECCB09B3-C704-9341-B3AD-062F039532E9}"/>
              </a:ext>
            </a:extLst>
          </p:cNvPr>
          <p:cNvSpPr/>
          <p:nvPr/>
        </p:nvSpPr>
        <p:spPr>
          <a:xfrm>
            <a:off x="1752600" y="5638800"/>
            <a:ext cx="1905000" cy="1219199"/>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36868" name="Text Box 4">
            <a:extLst>
              <a:ext uri="{FF2B5EF4-FFF2-40B4-BE49-F238E27FC236}">
                <a16:creationId xmlns:a16="http://schemas.microsoft.com/office/drawing/2014/main" id="{E125EA78-6894-8F43-B178-13752A51E552}"/>
              </a:ext>
            </a:extLst>
          </p:cNvPr>
          <p:cNvSpPr txBox="1">
            <a:spLocks noChangeArrowheads="1"/>
          </p:cNvSpPr>
          <p:nvPr/>
        </p:nvSpPr>
        <p:spPr bwMode="auto">
          <a:xfrm>
            <a:off x="0" y="5029200"/>
            <a:ext cx="6833922"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Share a single centralized memory;</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All processors have equal access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91F2260-BB96-3D44-9A89-878235B0695D}"/>
              </a:ext>
            </a:extLst>
          </p:cNvPr>
          <p:cNvPicPr>
            <a:picLocks noChangeAspect="1"/>
          </p:cNvPicPr>
          <p:nvPr/>
        </p:nvPicPr>
        <p:blipFill>
          <a:blip r:embed="rId3"/>
          <a:stretch>
            <a:fillRect/>
          </a:stretch>
        </p:blipFill>
        <p:spPr>
          <a:xfrm>
            <a:off x="0" y="1362430"/>
            <a:ext cx="6172200" cy="5495569"/>
          </a:xfrm>
          <a:prstGeom prst="rect">
            <a:avLst/>
          </a:prstGeom>
        </p:spPr>
      </p:pic>
      <p:sp>
        <p:nvSpPr>
          <p:cNvPr id="38913" name="Rectangle 2">
            <a:extLst>
              <a:ext uri="{FF2B5EF4-FFF2-40B4-BE49-F238E27FC236}">
                <a16:creationId xmlns:a16="http://schemas.microsoft.com/office/drawing/2014/main" id="{C2D86CB7-21D2-6948-AEFD-54156EFA5841}"/>
              </a:ext>
            </a:extLst>
          </p:cNvPr>
          <p:cNvSpPr>
            <a:spLocks noGrp="1" noChangeArrowheads="1"/>
          </p:cNvSpPr>
          <p:nvPr>
            <p:ph type="title"/>
          </p:nvPr>
        </p:nvSpPr>
        <p:spPr/>
        <p:txBody>
          <a:bodyPr/>
          <a:lstStyle/>
          <a:p>
            <a:pPr eaLnBrk="1" hangingPunct="1"/>
            <a:r>
              <a:rPr lang="en-US" altLang="zh-CN" dirty="0"/>
              <a:t>Centralized Shared-Memory</a:t>
            </a:r>
          </a:p>
        </p:txBody>
      </p:sp>
      <p:sp>
        <p:nvSpPr>
          <p:cNvPr id="7" name="圆角矩形 4">
            <a:extLst>
              <a:ext uri="{FF2B5EF4-FFF2-40B4-BE49-F238E27FC236}">
                <a16:creationId xmlns:a16="http://schemas.microsoft.com/office/drawing/2014/main" id="{1E34B767-82DA-9846-B4E1-A1744A28F877}"/>
              </a:ext>
            </a:extLst>
          </p:cNvPr>
          <p:cNvSpPr/>
          <p:nvPr/>
        </p:nvSpPr>
        <p:spPr>
          <a:xfrm>
            <a:off x="1752600" y="5638800"/>
            <a:ext cx="1905000" cy="1219199"/>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38916" name="Text Box 4">
            <a:extLst>
              <a:ext uri="{FF2B5EF4-FFF2-40B4-BE49-F238E27FC236}">
                <a16:creationId xmlns:a16="http://schemas.microsoft.com/office/drawing/2014/main" id="{5AA6E1C8-E4A4-1B43-8988-A6615A5707EA}"/>
              </a:ext>
            </a:extLst>
          </p:cNvPr>
          <p:cNvSpPr txBox="1">
            <a:spLocks noChangeArrowheads="1"/>
          </p:cNvSpPr>
          <p:nvPr/>
        </p:nvSpPr>
        <p:spPr bwMode="auto">
          <a:xfrm>
            <a:off x="0" y="5029200"/>
            <a:ext cx="9178925"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All processors have uniform latency from memory</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uniform memory access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UMA</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multiprocessors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7B5252-B13B-8540-8B2D-82D2AFC3F4E5}"/>
              </a:ext>
            </a:extLst>
          </p:cNvPr>
          <p:cNvPicPr>
            <a:picLocks noChangeAspect="1"/>
          </p:cNvPicPr>
          <p:nvPr/>
        </p:nvPicPr>
        <p:blipFill>
          <a:blip r:embed="rId3"/>
          <a:stretch>
            <a:fillRect/>
          </a:stretch>
        </p:blipFill>
        <p:spPr>
          <a:xfrm>
            <a:off x="0" y="1360800"/>
            <a:ext cx="9144000" cy="4652710"/>
          </a:xfrm>
          <a:prstGeom prst="rect">
            <a:avLst/>
          </a:prstGeom>
        </p:spPr>
      </p:pic>
      <p:sp>
        <p:nvSpPr>
          <p:cNvPr id="40961" name="Rectangle 2">
            <a:extLst>
              <a:ext uri="{FF2B5EF4-FFF2-40B4-BE49-F238E27FC236}">
                <a16:creationId xmlns:a16="http://schemas.microsoft.com/office/drawing/2014/main" id="{CFE076CC-D49E-AD4C-8490-B9C10F7FF972}"/>
              </a:ext>
            </a:extLst>
          </p:cNvPr>
          <p:cNvSpPr>
            <a:spLocks noGrp="1" noChangeArrowheads="1"/>
          </p:cNvSpPr>
          <p:nvPr>
            <p:ph type="title"/>
          </p:nvPr>
        </p:nvSpPr>
        <p:spPr/>
        <p:txBody>
          <a:bodyPr/>
          <a:lstStyle/>
          <a:p>
            <a:pPr eaLnBrk="1" hangingPunct="1"/>
            <a:r>
              <a:rPr lang="en-US" altLang="zh-CN" dirty="0"/>
              <a:t>Distributed Shared Memory</a:t>
            </a:r>
          </a:p>
        </p:txBody>
      </p:sp>
      <p:sp>
        <p:nvSpPr>
          <p:cNvPr id="40963" name="Text Box 5">
            <a:extLst>
              <a:ext uri="{FF2B5EF4-FFF2-40B4-BE49-F238E27FC236}">
                <a16:creationId xmlns:a16="http://schemas.microsoft.com/office/drawing/2014/main" id="{A438F14E-2889-AF45-8720-4B8FE509291A}"/>
              </a:ext>
            </a:extLst>
          </p:cNvPr>
          <p:cNvSpPr txBox="1">
            <a:spLocks noChangeArrowheads="1"/>
          </p:cNvSpPr>
          <p:nvPr/>
        </p:nvSpPr>
        <p:spPr bwMode="auto">
          <a:xfrm>
            <a:off x="5938838" y="1219200"/>
            <a:ext cx="3205162"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processors</a:t>
            </a:r>
          </a:p>
        </p:txBody>
      </p:sp>
      <p:sp>
        <p:nvSpPr>
          <p:cNvPr id="40964" name="Text Box 6">
            <a:extLst>
              <a:ext uri="{FF2B5EF4-FFF2-40B4-BE49-F238E27FC236}">
                <a16:creationId xmlns:a16="http://schemas.microsoft.com/office/drawing/2014/main" id="{39F79086-8718-454E-97F0-D79194C0491A}"/>
              </a:ext>
            </a:extLst>
          </p:cNvPr>
          <p:cNvSpPr txBox="1">
            <a:spLocks noChangeArrowheads="1"/>
          </p:cNvSpPr>
          <p:nvPr/>
        </p:nvSpPr>
        <p:spPr bwMode="auto">
          <a:xfrm>
            <a:off x="46038" y="3916362"/>
            <a:ext cx="550703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physically distributed memory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172F2EC-BAFE-0A4A-98FC-C2456BF4670D}"/>
              </a:ext>
            </a:extLst>
          </p:cNvPr>
          <p:cNvPicPr>
            <a:picLocks noChangeAspect="1"/>
          </p:cNvPicPr>
          <p:nvPr/>
        </p:nvPicPr>
        <p:blipFill>
          <a:blip r:embed="rId3"/>
          <a:stretch>
            <a:fillRect/>
          </a:stretch>
        </p:blipFill>
        <p:spPr>
          <a:xfrm>
            <a:off x="0" y="1360800"/>
            <a:ext cx="9144000" cy="4652710"/>
          </a:xfrm>
          <a:prstGeom prst="rect">
            <a:avLst/>
          </a:prstGeom>
        </p:spPr>
      </p:pic>
      <p:sp>
        <p:nvSpPr>
          <p:cNvPr id="43009" name="Rectangle 2">
            <a:extLst>
              <a:ext uri="{FF2B5EF4-FFF2-40B4-BE49-F238E27FC236}">
                <a16:creationId xmlns:a16="http://schemas.microsoft.com/office/drawing/2014/main" id="{6396BF36-AE64-854F-AC61-02B14E02D320}"/>
              </a:ext>
            </a:extLst>
          </p:cNvPr>
          <p:cNvSpPr>
            <a:spLocks noGrp="1" noChangeArrowheads="1"/>
          </p:cNvSpPr>
          <p:nvPr>
            <p:ph type="title"/>
          </p:nvPr>
        </p:nvSpPr>
        <p:spPr/>
        <p:txBody>
          <a:bodyPr/>
          <a:lstStyle/>
          <a:p>
            <a:pPr eaLnBrk="1" hangingPunct="1"/>
            <a:r>
              <a:rPr lang="en-US" altLang="zh-CN" dirty="0"/>
              <a:t>Distributed Shared Memory</a:t>
            </a:r>
          </a:p>
        </p:txBody>
      </p:sp>
      <p:sp>
        <p:nvSpPr>
          <p:cNvPr id="43011" name="Text Box 4">
            <a:extLst>
              <a:ext uri="{FF2B5EF4-FFF2-40B4-BE49-F238E27FC236}">
                <a16:creationId xmlns:a16="http://schemas.microsoft.com/office/drawing/2014/main" id="{2F3752A6-0FA1-5F4E-82CD-45ACA1A5D13F}"/>
              </a:ext>
            </a:extLst>
          </p:cNvPr>
          <p:cNvSpPr txBox="1">
            <a:spLocks noChangeArrowheads="1"/>
          </p:cNvSpPr>
          <p:nvPr/>
        </p:nvSpPr>
        <p:spPr bwMode="auto">
          <a:xfrm>
            <a:off x="5938838" y="1219200"/>
            <a:ext cx="3205162"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processors</a:t>
            </a:r>
          </a:p>
        </p:txBody>
      </p:sp>
      <p:sp>
        <p:nvSpPr>
          <p:cNvPr id="43012" name="Text Box 5">
            <a:extLst>
              <a:ext uri="{FF2B5EF4-FFF2-40B4-BE49-F238E27FC236}">
                <a16:creationId xmlns:a16="http://schemas.microsoft.com/office/drawing/2014/main" id="{5C834BFD-F71E-BA4B-BA2C-BDF3D267BA25}"/>
              </a:ext>
            </a:extLst>
          </p:cNvPr>
          <p:cNvSpPr txBox="1">
            <a:spLocks noChangeArrowheads="1"/>
          </p:cNvSpPr>
          <p:nvPr/>
        </p:nvSpPr>
        <p:spPr bwMode="auto">
          <a:xfrm>
            <a:off x="0" y="5791200"/>
            <a:ext cx="9205913"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Distributing memory among the nodes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increases</a:t>
            </a:r>
            <a:r>
              <a:rPr kumimoji="0" lang="en-US" altLang="zh-CN" sz="3200" b="0" i="1"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bandwidth &amp; reduces local-mem latency</a:t>
            </a:r>
          </a:p>
        </p:txBody>
      </p:sp>
      <p:sp>
        <p:nvSpPr>
          <p:cNvPr id="43013" name="Text Box 6">
            <a:extLst>
              <a:ext uri="{FF2B5EF4-FFF2-40B4-BE49-F238E27FC236}">
                <a16:creationId xmlns:a16="http://schemas.microsoft.com/office/drawing/2014/main" id="{56371CE3-E304-DD40-9B2A-ADCCF107D5C9}"/>
              </a:ext>
            </a:extLst>
          </p:cNvPr>
          <p:cNvSpPr txBox="1">
            <a:spLocks noChangeArrowheads="1"/>
          </p:cNvSpPr>
          <p:nvPr/>
        </p:nvSpPr>
        <p:spPr bwMode="auto">
          <a:xfrm>
            <a:off x="46038" y="3916362"/>
            <a:ext cx="550703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physically distributed memory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D3862E-3C89-374B-A00E-CBB41032DB37}"/>
              </a:ext>
            </a:extLst>
          </p:cNvPr>
          <p:cNvPicPr>
            <a:picLocks noChangeAspect="1"/>
          </p:cNvPicPr>
          <p:nvPr/>
        </p:nvPicPr>
        <p:blipFill>
          <a:blip r:embed="rId3"/>
          <a:stretch>
            <a:fillRect/>
          </a:stretch>
        </p:blipFill>
        <p:spPr>
          <a:xfrm>
            <a:off x="0" y="1360800"/>
            <a:ext cx="9144000" cy="4652710"/>
          </a:xfrm>
          <a:prstGeom prst="rect">
            <a:avLst/>
          </a:prstGeom>
        </p:spPr>
      </p:pic>
      <p:sp>
        <p:nvSpPr>
          <p:cNvPr id="45057" name="Rectangle 2">
            <a:extLst>
              <a:ext uri="{FF2B5EF4-FFF2-40B4-BE49-F238E27FC236}">
                <a16:creationId xmlns:a16="http://schemas.microsoft.com/office/drawing/2014/main" id="{E0570D7C-8535-8648-9377-94615C7B3540}"/>
              </a:ext>
            </a:extLst>
          </p:cNvPr>
          <p:cNvSpPr>
            <a:spLocks noGrp="1" noChangeArrowheads="1"/>
          </p:cNvSpPr>
          <p:nvPr>
            <p:ph type="title"/>
          </p:nvPr>
        </p:nvSpPr>
        <p:spPr/>
        <p:txBody>
          <a:bodyPr/>
          <a:lstStyle/>
          <a:p>
            <a:pPr eaLnBrk="1" hangingPunct="1"/>
            <a:r>
              <a:rPr lang="en-US" altLang="zh-CN" dirty="0"/>
              <a:t>Distributed Shared Memory</a:t>
            </a:r>
          </a:p>
        </p:txBody>
      </p:sp>
      <p:sp>
        <p:nvSpPr>
          <p:cNvPr id="45059" name="Text Box 4">
            <a:extLst>
              <a:ext uri="{FF2B5EF4-FFF2-40B4-BE49-F238E27FC236}">
                <a16:creationId xmlns:a16="http://schemas.microsoft.com/office/drawing/2014/main" id="{82764234-3B13-234A-9434-5B9581FCF62F}"/>
              </a:ext>
            </a:extLst>
          </p:cNvPr>
          <p:cNvSpPr txBox="1">
            <a:spLocks noChangeArrowheads="1"/>
          </p:cNvSpPr>
          <p:nvPr/>
        </p:nvSpPr>
        <p:spPr bwMode="auto">
          <a:xfrm>
            <a:off x="5938838" y="1219200"/>
            <a:ext cx="3205162"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processors</a:t>
            </a:r>
          </a:p>
        </p:txBody>
      </p:sp>
      <p:sp>
        <p:nvSpPr>
          <p:cNvPr id="45060" name="Text Box 5">
            <a:extLst>
              <a:ext uri="{FF2B5EF4-FFF2-40B4-BE49-F238E27FC236}">
                <a16:creationId xmlns:a16="http://schemas.microsoft.com/office/drawing/2014/main" id="{7835F7D6-652B-CA4C-9103-6668D4A92C1C}"/>
              </a:ext>
            </a:extLst>
          </p:cNvPr>
          <p:cNvSpPr txBox="1">
            <a:spLocks noChangeArrowheads="1"/>
          </p:cNvSpPr>
          <p:nvPr/>
        </p:nvSpPr>
        <p:spPr bwMode="auto">
          <a:xfrm>
            <a:off x="0" y="5791200"/>
            <a:ext cx="8640763"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NUMA</a:t>
            </a: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nonuniform memory access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access time depends on data word loc in mem </a:t>
            </a:r>
          </a:p>
        </p:txBody>
      </p:sp>
      <p:sp>
        <p:nvSpPr>
          <p:cNvPr id="45061" name="Text Box 6">
            <a:extLst>
              <a:ext uri="{FF2B5EF4-FFF2-40B4-BE49-F238E27FC236}">
                <a16:creationId xmlns:a16="http://schemas.microsoft.com/office/drawing/2014/main" id="{12E3B251-8390-8942-B666-F4777348C0F8}"/>
              </a:ext>
            </a:extLst>
          </p:cNvPr>
          <p:cNvSpPr txBox="1">
            <a:spLocks noChangeArrowheads="1"/>
          </p:cNvSpPr>
          <p:nvPr/>
        </p:nvSpPr>
        <p:spPr bwMode="auto">
          <a:xfrm>
            <a:off x="46038" y="3916362"/>
            <a:ext cx="550703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physically distributed memory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60591DF-9155-DA40-9FAD-B2449B31DD38}"/>
              </a:ext>
            </a:extLst>
          </p:cNvPr>
          <p:cNvPicPr>
            <a:picLocks noChangeAspect="1"/>
          </p:cNvPicPr>
          <p:nvPr/>
        </p:nvPicPr>
        <p:blipFill>
          <a:blip r:embed="rId3"/>
          <a:stretch>
            <a:fillRect/>
          </a:stretch>
        </p:blipFill>
        <p:spPr>
          <a:xfrm>
            <a:off x="0" y="1360800"/>
            <a:ext cx="9144000" cy="4652710"/>
          </a:xfrm>
          <a:prstGeom prst="rect">
            <a:avLst/>
          </a:prstGeom>
        </p:spPr>
      </p:pic>
      <p:sp>
        <p:nvSpPr>
          <p:cNvPr id="47105" name="Rectangle 2">
            <a:extLst>
              <a:ext uri="{FF2B5EF4-FFF2-40B4-BE49-F238E27FC236}">
                <a16:creationId xmlns:a16="http://schemas.microsoft.com/office/drawing/2014/main" id="{C8F38BB6-75C6-FC48-B940-7BC30C438996}"/>
              </a:ext>
            </a:extLst>
          </p:cNvPr>
          <p:cNvSpPr>
            <a:spLocks noGrp="1" noChangeArrowheads="1"/>
          </p:cNvSpPr>
          <p:nvPr>
            <p:ph type="title"/>
          </p:nvPr>
        </p:nvSpPr>
        <p:spPr/>
        <p:txBody>
          <a:bodyPr/>
          <a:lstStyle/>
          <a:p>
            <a:pPr eaLnBrk="1" hangingPunct="1"/>
            <a:r>
              <a:rPr lang="en-US" altLang="zh-CN" dirty="0"/>
              <a:t>Distributed Shared Memory</a:t>
            </a:r>
          </a:p>
        </p:txBody>
      </p:sp>
      <p:sp>
        <p:nvSpPr>
          <p:cNvPr id="47107" name="Text Box 4">
            <a:extLst>
              <a:ext uri="{FF2B5EF4-FFF2-40B4-BE49-F238E27FC236}">
                <a16:creationId xmlns:a16="http://schemas.microsoft.com/office/drawing/2014/main" id="{738121D6-0694-4A49-9539-D33D46AAC960}"/>
              </a:ext>
            </a:extLst>
          </p:cNvPr>
          <p:cNvSpPr txBox="1">
            <a:spLocks noChangeArrowheads="1"/>
          </p:cNvSpPr>
          <p:nvPr/>
        </p:nvSpPr>
        <p:spPr bwMode="auto">
          <a:xfrm>
            <a:off x="5938838" y="1219200"/>
            <a:ext cx="3205162"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processors</a:t>
            </a:r>
          </a:p>
        </p:txBody>
      </p:sp>
      <p:sp>
        <p:nvSpPr>
          <p:cNvPr id="47108" name="Text Box 5">
            <a:extLst>
              <a:ext uri="{FF2B5EF4-FFF2-40B4-BE49-F238E27FC236}">
                <a16:creationId xmlns:a16="http://schemas.microsoft.com/office/drawing/2014/main" id="{0134D1A6-A6D4-8D46-9120-3582423A6B27}"/>
              </a:ext>
            </a:extLst>
          </p:cNvPr>
          <p:cNvSpPr txBox="1">
            <a:spLocks noChangeArrowheads="1"/>
          </p:cNvSpPr>
          <p:nvPr/>
        </p:nvSpPr>
        <p:spPr bwMode="auto">
          <a:xfrm>
            <a:off x="0" y="5257800"/>
            <a:ext cx="937260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Disadvantages: </a:t>
            </a:r>
            <a:endPar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complex inter-processor communication</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more complex software to handle distributed mem</a:t>
            </a:r>
          </a:p>
        </p:txBody>
      </p:sp>
      <p:sp>
        <p:nvSpPr>
          <p:cNvPr id="47109" name="Text Box 6">
            <a:extLst>
              <a:ext uri="{FF2B5EF4-FFF2-40B4-BE49-F238E27FC236}">
                <a16:creationId xmlns:a16="http://schemas.microsoft.com/office/drawing/2014/main" id="{7687867C-2E3D-6C4B-B232-BD8698758027}"/>
              </a:ext>
            </a:extLst>
          </p:cNvPr>
          <p:cNvSpPr txBox="1">
            <a:spLocks noChangeArrowheads="1"/>
          </p:cNvSpPr>
          <p:nvPr/>
        </p:nvSpPr>
        <p:spPr bwMode="auto">
          <a:xfrm>
            <a:off x="46038" y="3916362"/>
            <a:ext cx="550703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physically distributed memory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a:extLst>
              <a:ext uri="{FF2B5EF4-FFF2-40B4-BE49-F238E27FC236}">
                <a16:creationId xmlns:a16="http://schemas.microsoft.com/office/drawing/2014/main" id="{3617EBF2-770A-2741-9FCA-F009AD588316}"/>
              </a:ext>
            </a:extLst>
          </p:cNvPr>
          <p:cNvSpPr>
            <a:spLocks noGrp="1" noChangeArrowheads="1"/>
          </p:cNvSpPr>
          <p:nvPr>
            <p:ph type="title"/>
          </p:nvPr>
        </p:nvSpPr>
        <p:spPr/>
        <p:txBody>
          <a:bodyPr/>
          <a:lstStyle/>
          <a:p>
            <a:pPr eaLnBrk="1" hangingPunct="1"/>
            <a:r>
              <a:rPr lang="en-US" altLang="zh-CN" sz="4000"/>
              <a:t>Hurdles of Parallel Processing</a:t>
            </a:r>
          </a:p>
        </p:txBody>
      </p:sp>
      <p:sp>
        <p:nvSpPr>
          <p:cNvPr id="49154" name="Rectangle 3">
            <a:extLst>
              <a:ext uri="{FF2B5EF4-FFF2-40B4-BE49-F238E27FC236}">
                <a16:creationId xmlns:a16="http://schemas.microsoft.com/office/drawing/2014/main" id="{372EDF14-B4E9-F341-9E46-A9D814CDDAA8}"/>
              </a:ext>
            </a:extLst>
          </p:cNvPr>
          <p:cNvSpPr>
            <a:spLocks noGrp="1" noChangeArrowheads="1"/>
          </p:cNvSpPr>
          <p:nvPr>
            <p:ph type="body" idx="1"/>
          </p:nvPr>
        </p:nvSpPr>
        <p:spPr/>
        <p:txBody>
          <a:bodyPr/>
          <a:lstStyle/>
          <a:p>
            <a:pPr eaLnBrk="1" hangingPunct="1"/>
            <a:r>
              <a:rPr lang="en-US" altLang="zh-CN"/>
              <a:t>Limited parallelism in programs</a:t>
            </a:r>
          </a:p>
          <a:p>
            <a:pPr eaLnBrk="1" hangingPunct="1"/>
            <a:r>
              <a:rPr lang="en-US" altLang="zh-CN"/>
              <a:t>Relatively high cost of communications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3">
            <a:extLst>
              <a:ext uri="{FF2B5EF4-FFF2-40B4-BE49-F238E27FC236}">
                <a16:creationId xmlns:a16="http://schemas.microsoft.com/office/drawing/2014/main" id="{E13BF076-2A2A-0441-AA53-BB4F91391F32}"/>
              </a:ext>
            </a:extLst>
          </p:cNvPr>
          <p:cNvSpPr>
            <a:spLocks noGrp="1" noChangeArrowheads="1"/>
          </p:cNvSpPr>
          <p:nvPr>
            <p:ph type="body" idx="1"/>
          </p:nvPr>
        </p:nvSpPr>
        <p:spPr/>
        <p:txBody>
          <a:bodyPr/>
          <a:lstStyle/>
          <a:p>
            <a:pPr eaLnBrk="1" hangingPunct="1"/>
            <a:r>
              <a:rPr lang="en-US" altLang="zh-CN" dirty="0"/>
              <a:t>Limited parallelism in programs</a:t>
            </a:r>
          </a:p>
          <a:p>
            <a:pPr eaLnBrk="1" hangingPunct="1">
              <a:buFontTx/>
              <a:buNone/>
            </a:pPr>
            <a:r>
              <a:rPr lang="en-US" altLang="zh-CN" dirty="0"/>
              <a:t>	makes it difficult to achieve good </a:t>
            </a:r>
          </a:p>
          <a:p>
            <a:pPr eaLnBrk="1" hangingPunct="1">
              <a:buFontTx/>
              <a:buNone/>
            </a:pPr>
            <a:r>
              <a:rPr lang="en-US" altLang="zh-CN" dirty="0"/>
              <a:t>	speedups in any parallel processor</a:t>
            </a:r>
          </a:p>
        </p:txBody>
      </p:sp>
      <p:sp>
        <p:nvSpPr>
          <p:cNvPr id="13" name="TextBox 3">
            <a:extLst>
              <a:ext uri="{FF2B5EF4-FFF2-40B4-BE49-F238E27FC236}">
                <a16:creationId xmlns:a16="http://schemas.microsoft.com/office/drawing/2014/main" id="{D82E0549-5374-E143-8DD9-C12624411296}"/>
              </a:ext>
            </a:extLst>
          </p:cNvPr>
          <p:cNvSpPr txBox="1">
            <a:spLocks noChangeArrowheads="1"/>
          </p:cNvSpPr>
          <p:nvPr/>
        </p:nvSpPr>
        <p:spPr bwMode="auto">
          <a:xfrm>
            <a:off x="4187400" y="4190444"/>
            <a:ext cx="1905000"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x1, 0(x0)</a:t>
            </a: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x2, 4(x0)</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x3</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x1</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1</a:t>
            </a:r>
            <a:endParaRPr kumimoji="0" lang="en-US" altLang="zh-CN" sz="2600" b="0" i="0" u="none" strike="noStrike" kern="1200" cap="none" spc="0" normalizeH="0" baseline="0" noProof="0" dirty="0">
              <a:ln>
                <a:noFill/>
              </a:ln>
              <a:effectLst/>
              <a:uLnTx/>
              <a:uFillTx/>
              <a:latin typeface="Arial" panose="020B0604020202020204" pitchFamily="34" charset="0"/>
            </a:endParaRP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x4, x2, 1</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x5, x3, x4</a:t>
            </a:r>
            <a:endParaRPr kumimoji="0" lang="zh-CN" altLang="en-US" sz="2600" b="0" i="0" u="none" strike="noStrike" kern="1200" cap="none" spc="0" normalizeH="0" baseline="0" noProof="0" dirty="0">
              <a:ln>
                <a:noFill/>
              </a:ln>
              <a:effectLst/>
              <a:uLnTx/>
              <a:uFillTx/>
              <a:latin typeface="Arial" panose="020B0604020202020204" pitchFamily="34" charset="0"/>
            </a:endParaRPr>
          </a:p>
        </p:txBody>
      </p:sp>
      <p:sp>
        <p:nvSpPr>
          <p:cNvPr id="12" name="TextBox 3">
            <a:extLst>
              <a:ext uri="{FF2B5EF4-FFF2-40B4-BE49-F238E27FC236}">
                <a16:creationId xmlns:a16="http://schemas.microsoft.com/office/drawing/2014/main" id="{2C7F96FD-056A-CB44-AD81-4A4F8C0DAD27}"/>
              </a:ext>
            </a:extLst>
          </p:cNvPr>
          <p:cNvSpPr txBox="1">
            <a:spLocks noChangeArrowheads="1"/>
          </p:cNvSpPr>
          <p:nvPr/>
        </p:nvSpPr>
        <p:spPr bwMode="auto">
          <a:xfrm>
            <a:off x="3429000" y="4190444"/>
            <a:ext cx="742511"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l</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l</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a</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a</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add</a:t>
            </a:r>
            <a:endParaRPr kumimoji="0" lang="zh-CN" altLang="en-US" sz="2600" b="0" i="0" u="none" strike="noStrike" kern="1200" cap="none" spc="0" normalizeH="0" baseline="0" noProof="0" dirty="0">
              <a:ln>
                <a:noFill/>
              </a:ln>
              <a:effectLst/>
              <a:uLnTx/>
              <a:uFillTx/>
              <a:latin typeface="Arial" panose="020B0604020202020204" pitchFamily="34" charset="0"/>
            </a:endParaRPr>
          </a:p>
        </p:txBody>
      </p:sp>
      <p:sp>
        <p:nvSpPr>
          <p:cNvPr id="51201" name="Rectangle 2">
            <a:extLst>
              <a:ext uri="{FF2B5EF4-FFF2-40B4-BE49-F238E27FC236}">
                <a16:creationId xmlns:a16="http://schemas.microsoft.com/office/drawing/2014/main" id="{7DB7DCA7-1352-8843-96DB-00C4D79FE057}"/>
              </a:ext>
            </a:extLst>
          </p:cNvPr>
          <p:cNvSpPr>
            <a:spLocks noGrp="1" noChangeArrowheads="1"/>
          </p:cNvSpPr>
          <p:nvPr>
            <p:ph type="title"/>
          </p:nvPr>
        </p:nvSpPr>
        <p:spPr/>
        <p:txBody>
          <a:bodyPr/>
          <a:lstStyle/>
          <a:p>
            <a:pPr eaLnBrk="1" hangingPunct="1"/>
            <a:r>
              <a:rPr lang="en-US" altLang="zh-CN" sz="4000"/>
              <a:t>Limited Program Parallelism</a:t>
            </a:r>
          </a:p>
        </p:txBody>
      </p:sp>
      <p:sp>
        <p:nvSpPr>
          <p:cNvPr id="51203" name="TextBox 3">
            <a:extLst>
              <a:ext uri="{FF2B5EF4-FFF2-40B4-BE49-F238E27FC236}">
                <a16:creationId xmlns:a16="http://schemas.microsoft.com/office/drawing/2014/main" id="{C5F4CFFB-C64A-2341-8D7E-BD8E1F5FA147}"/>
              </a:ext>
            </a:extLst>
          </p:cNvPr>
          <p:cNvSpPr txBox="1">
            <a:spLocks noChangeArrowheads="1"/>
          </p:cNvSpPr>
          <p:nvPr/>
        </p:nvSpPr>
        <p:spPr bwMode="auto">
          <a:xfrm>
            <a:off x="609600" y="4191000"/>
            <a:ext cx="742511"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solidFill>
                  <a:srgbClr val="000000"/>
                </a:solidFill>
                <a:latin typeface="Arial" panose="020B0604020202020204" pitchFamily="34" charset="0"/>
              </a:rPr>
              <a:t>l</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solidFill>
                  <a:srgbClr val="000000"/>
                </a:solidFill>
                <a:latin typeface="Arial" panose="020B0604020202020204" pitchFamily="34" charset="0"/>
              </a:rPr>
              <a:t>l</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solidFill>
                  <a:srgbClr val="000000"/>
                </a:solidFill>
                <a:latin typeface="Arial" panose="020B0604020202020204" pitchFamily="34" charset="0"/>
              </a:rPr>
              <a:t>a</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dd</a:t>
            </a: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add</a:t>
            </a:r>
            <a:endParaRPr kumimoji="0" lang="zh-CN" altLang="en-US"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cxnSp>
        <p:nvCxnSpPr>
          <p:cNvPr id="7" name="直接连接符 6">
            <a:extLst>
              <a:ext uri="{FF2B5EF4-FFF2-40B4-BE49-F238E27FC236}">
                <a16:creationId xmlns:a16="http://schemas.microsoft.com/office/drawing/2014/main" id="{AE0C2830-0156-504A-9ADC-4E3408F9DB75}"/>
              </a:ext>
            </a:extLst>
          </p:cNvPr>
          <p:cNvCxnSpPr/>
          <p:nvPr/>
        </p:nvCxnSpPr>
        <p:spPr>
          <a:xfrm rot="5400000">
            <a:off x="1981994" y="5180806"/>
            <a:ext cx="2438400" cy="1588"/>
          </a:xfrm>
          <a:prstGeom prst="line">
            <a:avLst/>
          </a:prstGeom>
          <a:ln w="76200">
            <a:solidFill>
              <a:srgbClr val="00FF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8C249C1-40D4-4540-BAFB-3D312B409E21}"/>
              </a:ext>
            </a:extLst>
          </p:cNvPr>
          <p:cNvSpPr txBox="1"/>
          <p:nvPr/>
        </p:nvSpPr>
        <p:spPr>
          <a:xfrm>
            <a:off x="2037600" y="6488113"/>
            <a:ext cx="923925" cy="369887"/>
          </a:xfrm>
          <a:prstGeom prst="rect">
            <a:avLst/>
          </a:prstGeom>
          <a:noFill/>
        </p:spPr>
        <p:txBody>
          <a:bodyPr wrap="none">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before</a:t>
            </a:r>
            <a:endParaRPr kumimoji="0" lang="zh-CN" altLang="en-US"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endParaRPr>
          </a:p>
        </p:txBody>
      </p:sp>
      <p:sp>
        <p:nvSpPr>
          <p:cNvPr id="9" name="TextBox 8">
            <a:extLst>
              <a:ext uri="{FF2B5EF4-FFF2-40B4-BE49-F238E27FC236}">
                <a16:creationId xmlns:a16="http://schemas.microsoft.com/office/drawing/2014/main" id="{0145C0E2-76DC-DC4C-AC9F-08B26AA57AE0}"/>
              </a:ext>
            </a:extLst>
          </p:cNvPr>
          <p:cNvSpPr txBox="1"/>
          <p:nvPr/>
        </p:nvSpPr>
        <p:spPr>
          <a:xfrm>
            <a:off x="3434400" y="6488113"/>
            <a:ext cx="731838" cy="369887"/>
          </a:xfrm>
          <a:prstGeom prst="rect">
            <a:avLst/>
          </a:prstGeom>
          <a:noFill/>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after</a:t>
            </a:r>
            <a:endParaRPr kumimoji="0" lang="zh-CN" altLang="en-US"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endParaRPr>
          </a:p>
        </p:txBody>
      </p:sp>
      <p:sp>
        <p:nvSpPr>
          <p:cNvPr id="10" name="TextBox 9">
            <a:extLst>
              <a:ext uri="{FF2B5EF4-FFF2-40B4-BE49-F238E27FC236}">
                <a16:creationId xmlns:a16="http://schemas.microsoft.com/office/drawing/2014/main" id="{6782B9F5-0E34-744E-8599-169B8874EA55}"/>
              </a:ext>
            </a:extLst>
          </p:cNvPr>
          <p:cNvSpPr txBox="1"/>
          <p:nvPr/>
        </p:nvSpPr>
        <p:spPr>
          <a:xfrm>
            <a:off x="5534025" y="4114800"/>
            <a:ext cx="3609975" cy="584200"/>
          </a:xfrm>
          <a:prstGeom prst="rect">
            <a:avLst/>
          </a:prstGeom>
          <a:noFill/>
        </p:spPr>
        <p:txBody>
          <a:bodyPr wrap="none">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Verdana"/>
                <a:ea typeface="宋体" panose="02010600030101010101" pitchFamily="2" charset="-122"/>
                <a:cs typeface="+mn-cs"/>
              </a:rPr>
              <a:t>compute A+B+2</a:t>
            </a:r>
            <a:endParaRPr kumimoji="0" lang="zh-CN" altLang="en-US" sz="3200" b="0" i="0" u="none" strike="noStrike" kern="1200" cap="none" spc="0" normalizeH="0" baseline="0" noProof="0" dirty="0">
              <a:ln>
                <a:noFill/>
              </a:ln>
              <a:solidFill>
                <a:srgbClr val="00B0F0"/>
              </a:solidFill>
              <a:effectLst/>
              <a:uLnTx/>
              <a:uFillTx/>
              <a:latin typeface="Verdana"/>
              <a:ea typeface="宋体" panose="02010600030101010101" pitchFamily="2" charset="-122"/>
              <a:cs typeface="+mn-cs"/>
            </a:endParaRPr>
          </a:p>
        </p:txBody>
      </p:sp>
      <p:sp>
        <p:nvSpPr>
          <p:cNvPr id="11" name="TextBox 3">
            <a:extLst>
              <a:ext uri="{FF2B5EF4-FFF2-40B4-BE49-F238E27FC236}">
                <a16:creationId xmlns:a16="http://schemas.microsoft.com/office/drawing/2014/main" id="{ACB8BEE9-C70C-A747-92BB-CAA30E77F0B8}"/>
              </a:ext>
            </a:extLst>
          </p:cNvPr>
          <p:cNvSpPr txBox="1">
            <a:spLocks noChangeArrowheads="1"/>
          </p:cNvSpPr>
          <p:nvPr/>
        </p:nvSpPr>
        <p:spPr bwMode="auto">
          <a:xfrm>
            <a:off x="1368000" y="4191000"/>
            <a:ext cx="1601815"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x1, 0(x0)</a:t>
            </a: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x2, 4(x0)</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x3</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x1</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x2</a:t>
            </a:r>
            <a:endParaRPr kumimoji="0" lang="en-US" altLang="zh-CN" sz="2600" b="0" i="0" u="none" strike="noStrike" kern="1200" cap="none" spc="0" normalizeH="0" baseline="0" noProof="0" dirty="0">
              <a:ln>
                <a:noFill/>
              </a:ln>
              <a:effectLst/>
              <a:uLnTx/>
              <a:uFillTx/>
              <a:latin typeface="Arial" panose="020B0604020202020204" pitchFamily="34" charset="0"/>
            </a:endParaRP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x4, x3, 2</a:t>
            </a:r>
            <a:endParaRPr kumimoji="0" lang="zh-CN" altLang="en-US"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a:extLst>
              <a:ext uri="{FF2B5EF4-FFF2-40B4-BE49-F238E27FC236}">
                <a16:creationId xmlns:a16="http://schemas.microsoft.com/office/drawing/2014/main" id="{A2F1045D-EF06-B342-9675-1645B717B4E7}"/>
              </a:ext>
            </a:extLst>
          </p:cNvPr>
          <p:cNvSpPr>
            <a:spLocks noGrp="1" noChangeArrowheads="1"/>
          </p:cNvSpPr>
          <p:nvPr>
            <p:ph type="title"/>
          </p:nvPr>
        </p:nvSpPr>
        <p:spPr>
          <a:xfrm>
            <a:off x="0" y="2667000"/>
            <a:ext cx="9144000" cy="1143000"/>
          </a:xfrm>
        </p:spPr>
        <p:txBody>
          <a:bodyPr/>
          <a:lstStyle/>
          <a:p>
            <a:pPr eaLnBrk="1" hangingPunct="1"/>
            <a:r>
              <a:rPr lang="en-US" altLang="zh-CN" sz="8000"/>
              <a:t>ILP -&gt; TLP</a:t>
            </a:r>
            <a:endParaRPr lang="en-US" altLang="zh-CN" sz="4000"/>
          </a:p>
        </p:txBody>
      </p:sp>
      <p:sp>
        <p:nvSpPr>
          <p:cNvPr id="16386" name="Text Box 5">
            <a:extLst>
              <a:ext uri="{FF2B5EF4-FFF2-40B4-BE49-F238E27FC236}">
                <a16:creationId xmlns:a16="http://schemas.microsoft.com/office/drawing/2014/main" id="{190F6A04-7C09-FE4F-A17F-7DB9A974B43A}"/>
              </a:ext>
            </a:extLst>
          </p:cNvPr>
          <p:cNvSpPr txBox="1">
            <a:spLocks noChangeArrowheads="1"/>
          </p:cNvSpPr>
          <p:nvPr/>
        </p:nvSpPr>
        <p:spPr bwMode="auto">
          <a:xfrm>
            <a:off x="1447800" y="3624263"/>
            <a:ext cx="33591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instruction-level</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parallelism</a:t>
            </a:r>
          </a:p>
        </p:txBody>
      </p:sp>
      <p:sp>
        <p:nvSpPr>
          <p:cNvPr id="16387" name="Text Box 6">
            <a:extLst>
              <a:ext uri="{FF2B5EF4-FFF2-40B4-BE49-F238E27FC236}">
                <a16:creationId xmlns:a16="http://schemas.microsoft.com/office/drawing/2014/main" id="{7DEEEF21-18D9-9C4C-938C-06BE2121AAE5}"/>
              </a:ext>
            </a:extLst>
          </p:cNvPr>
          <p:cNvSpPr txBox="1">
            <a:spLocks noChangeArrowheads="1"/>
          </p:cNvSpPr>
          <p:nvPr/>
        </p:nvSpPr>
        <p:spPr bwMode="auto">
          <a:xfrm>
            <a:off x="5486400" y="3657600"/>
            <a:ext cx="25717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thread-level</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parallelism</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a:extLst>
              <a:ext uri="{FF2B5EF4-FFF2-40B4-BE49-F238E27FC236}">
                <a16:creationId xmlns:a16="http://schemas.microsoft.com/office/drawing/2014/main" id="{2A1334DD-2568-8E43-84FC-2608A831BAE7}"/>
              </a:ext>
            </a:extLst>
          </p:cNvPr>
          <p:cNvSpPr>
            <a:spLocks noGrp="1" noChangeArrowheads="1"/>
          </p:cNvSpPr>
          <p:nvPr>
            <p:ph type="title"/>
          </p:nvPr>
        </p:nvSpPr>
        <p:spPr/>
        <p:txBody>
          <a:bodyPr/>
          <a:lstStyle/>
          <a:p>
            <a:pPr eaLnBrk="1" hangingPunct="1"/>
            <a:r>
              <a:rPr lang="en-US" altLang="zh-CN" sz="4000"/>
              <a:t>Limited Program Parallelism</a:t>
            </a:r>
          </a:p>
        </p:txBody>
      </p:sp>
      <p:sp>
        <p:nvSpPr>
          <p:cNvPr id="53250" name="Rectangle 3">
            <a:extLst>
              <a:ext uri="{FF2B5EF4-FFF2-40B4-BE49-F238E27FC236}">
                <a16:creationId xmlns:a16="http://schemas.microsoft.com/office/drawing/2014/main" id="{810ACA40-AFAB-2343-AD15-0F22256C3120}"/>
              </a:ext>
            </a:extLst>
          </p:cNvPr>
          <p:cNvSpPr>
            <a:spLocks noGrp="1" noChangeArrowheads="1"/>
          </p:cNvSpPr>
          <p:nvPr>
            <p:ph type="body" idx="1"/>
          </p:nvPr>
        </p:nvSpPr>
        <p:spPr/>
        <p:txBody>
          <a:bodyPr/>
          <a:lstStyle/>
          <a:p>
            <a:pPr eaLnBrk="1" hangingPunct="1"/>
            <a:r>
              <a:rPr lang="en-US" altLang="zh-CN" dirty="0"/>
              <a:t>Limited parallelism in programs</a:t>
            </a:r>
          </a:p>
          <a:p>
            <a:pPr eaLnBrk="1" hangingPunct="1">
              <a:buFontTx/>
              <a:buNone/>
            </a:pPr>
            <a:r>
              <a:rPr lang="en-US" altLang="zh-CN" dirty="0"/>
              <a:t>	makes it difficult to achieve good </a:t>
            </a:r>
          </a:p>
          <a:p>
            <a:pPr eaLnBrk="1" hangingPunct="1">
              <a:buFontTx/>
              <a:buNone/>
            </a:pPr>
            <a:r>
              <a:rPr lang="en-US" altLang="zh-CN" dirty="0"/>
              <a:t>	speedups in any parallel processor</a:t>
            </a:r>
          </a:p>
        </p:txBody>
      </p:sp>
      <p:sp>
        <p:nvSpPr>
          <p:cNvPr id="53252" name="TextBox 4">
            <a:extLst>
              <a:ext uri="{FF2B5EF4-FFF2-40B4-BE49-F238E27FC236}">
                <a16:creationId xmlns:a16="http://schemas.microsoft.com/office/drawing/2014/main" id="{1EB96C56-7484-2248-A49B-A2DC8B5DAA89}"/>
              </a:ext>
            </a:extLst>
          </p:cNvPr>
          <p:cNvSpPr txBox="1">
            <a:spLocks noChangeArrowheads="1"/>
          </p:cNvSpPr>
          <p:nvPr/>
        </p:nvSpPr>
        <p:spPr bwMode="auto">
          <a:xfrm>
            <a:off x="3581400" y="4191000"/>
            <a:ext cx="481013"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cxnSp>
        <p:nvCxnSpPr>
          <p:cNvPr id="7" name="直接连接符 6">
            <a:extLst>
              <a:ext uri="{FF2B5EF4-FFF2-40B4-BE49-F238E27FC236}">
                <a16:creationId xmlns:a16="http://schemas.microsoft.com/office/drawing/2014/main" id="{969B250D-0EE3-694D-8DAD-FEC044CECAA5}"/>
              </a:ext>
            </a:extLst>
          </p:cNvPr>
          <p:cNvCxnSpPr/>
          <p:nvPr/>
        </p:nvCxnSpPr>
        <p:spPr>
          <a:xfrm rot="5400000">
            <a:off x="1981994" y="5180806"/>
            <a:ext cx="2438400" cy="1588"/>
          </a:xfrm>
          <a:prstGeom prst="line">
            <a:avLst/>
          </a:prstGeom>
          <a:ln w="76200">
            <a:solidFill>
              <a:srgbClr val="00FF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625B6F5-A0E2-AC40-A716-A0BE43F3A290}"/>
              </a:ext>
            </a:extLst>
          </p:cNvPr>
          <p:cNvSpPr txBox="1"/>
          <p:nvPr/>
        </p:nvSpPr>
        <p:spPr>
          <a:xfrm>
            <a:off x="2037600" y="6488113"/>
            <a:ext cx="923925" cy="369887"/>
          </a:xfrm>
          <a:prstGeom prst="rect">
            <a:avLst/>
          </a:prstGeom>
          <a:noFill/>
        </p:spPr>
        <p:txBody>
          <a:bodyPr wrap="none">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before</a:t>
            </a:r>
            <a:endParaRPr kumimoji="0" lang="zh-CN" altLang="en-US"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endParaRPr>
          </a:p>
        </p:txBody>
      </p:sp>
      <p:sp>
        <p:nvSpPr>
          <p:cNvPr id="53255" name="TextBox 4">
            <a:extLst>
              <a:ext uri="{FF2B5EF4-FFF2-40B4-BE49-F238E27FC236}">
                <a16:creationId xmlns:a16="http://schemas.microsoft.com/office/drawing/2014/main" id="{D6215CDB-4EA8-E848-AB13-6FAE3136CEFC}"/>
              </a:ext>
            </a:extLst>
          </p:cNvPr>
          <p:cNvSpPr txBox="1">
            <a:spLocks noChangeArrowheads="1"/>
          </p:cNvSpPr>
          <p:nvPr/>
        </p:nvSpPr>
        <p:spPr bwMode="auto">
          <a:xfrm>
            <a:off x="4267200" y="4191000"/>
            <a:ext cx="517525"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3256" name="TextBox 4">
            <a:extLst>
              <a:ext uri="{FF2B5EF4-FFF2-40B4-BE49-F238E27FC236}">
                <a16:creationId xmlns:a16="http://schemas.microsoft.com/office/drawing/2014/main" id="{0831319B-3BE3-8042-97D9-65E5DE11FE39}"/>
              </a:ext>
            </a:extLst>
          </p:cNvPr>
          <p:cNvSpPr txBox="1">
            <a:spLocks noChangeArrowheads="1"/>
          </p:cNvSpPr>
          <p:nvPr/>
        </p:nvSpPr>
        <p:spPr bwMode="auto">
          <a:xfrm>
            <a:off x="5029200" y="4191000"/>
            <a:ext cx="852488"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EXE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3257" name="TextBox 4">
            <a:extLst>
              <a:ext uri="{FF2B5EF4-FFF2-40B4-BE49-F238E27FC236}">
                <a16:creationId xmlns:a16="http://schemas.microsoft.com/office/drawing/2014/main" id="{D122917B-8105-864B-A74A-DF95FD24E10B}"/>
              </a:ext>
            </a:extLst>
          </p:cNvPr>
          <p:cNvSpPr txBox="1">
            <a:spLocks noChangeArrowheads="1"/>
          </p:cNvSpPr>
          <p:nvPr/>
        </p:nvSpPr>
        <p:spPr bwMode="auto">
          <a:xfrm>
            <a:off x="6019800" y="4191000"/>
            <a:ext cx="962025"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MEM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EXE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3258" name="TextBox 4">
            <a:extLst>
              <a:ext uri="{FF2B5EF4-FFF2-40B4-BE49-F238E27FC236}">
                <a16:creationId xmlns:a16="http://schemas.microsoft.com/office/drawing/2014/main" id="{341BA98A-4DE5-0A45-9EAA-C3C67C9D5899}"/>
              </a:ext>
            </a:extLst>
          </p:cNvPr>
          <p:cNvSpPr txBox="1">
            <a:spLocks noChangeArrowheads="1"/>
          </p:cNvSpPr>
          <p:nvPr/>
        </p:nvSpPr>
        <p:spPr bwMode="auto">
          <a:xfrm>
            <a:off x="7239000" y="4191000"/>
            <a:ext cx="962025"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MEM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EXE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3259" name="TextBox 4">
            <a:extLst>
              <a:ext uri="{FF2B5EF4-FFF2-40B4-BE49-F238E27FC236}">
                <a16:creationId xmlns:a16="http://schemas.microsoft.com/office/drawing/2014/main" id="{B417432B-B07C-BC45-B07D-78A0F80320FB}"/>
              </a:ext>
            </a:extLst>
          </p:cNvPr>
          <p:cNvSpPr txBox="1">
            <a:spLocks noChangeArrowheads="1"/>
          </p:cNvSpPr>
          <p:nvPr/>
        </p:nvSpPr>
        <p:spPr bwMode="auto">
          <a:xfrm>
            <a:off x="8181975" y="4191000"/>
            <a:ext cx="852488"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EXE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rPr>
              <a:t>EXE</a:t>
            </a:r>
            <a:endParaRPr kumimoji="0" lang="zh-CN" altLang="en-US" sz="2600" b="0" i="0" u="none" strike="noStrike" kern="1200" cap="none" spc="0" normalizeH="0" baseline="0" noProof="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3" name="TextBox 3">
            <a:extLst>
              <a:ext uri="{FF2B5EF4-FFF2-40B4-BE49-F238E27FC236}">
                <a16:creationId xmlns:a16="http://schemas.microsoft.com/office/drawing/2014/main" id="{9C06A64D-A90B-B446-A616-B3AF9DC20C52}"/>
              </a:ext>
            </a:extLst>
          </p:cNvPr>
          <p:cNvSpPr txBox="1">
            <a:spLocks noChangeArrowheads="1"/>
          </p:cNvSpPr>
          <p:nvPr/>
        </p:nvSpPr>
        <p:spPr bwMode="auto">
          <a:xfrm>
            <a:off x="609600" y="4191000"/>
            <a:ext cx="742511"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solidFill>
                  <a:srgbClr val="000000"/>
                </a:solidFill>
                <a:latin typeface="Arial" panose="020B0604020202020204" pitchFamily="34" charset="0"/>
              </a:rPr>
              <a:t>l</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solidFill>
                  <a:srgbClr val="000000"/>
                </a:solidFill>
                <a:latin typeface="Arial" panose="020B0604020202020204" pitchFamily="34" charset="0"/>
              </a:rPr>
              <a:t>l</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solidFill>
                  <a:srgbClr val="000000"/>
                </a:solidFill>
                <a:latin typeface="Arial" panose="020B0604020202020204" pitchFamily="34" charset="0"/>
              </a:rPr>
              <a:t>a</a:t>
            </a: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dd</a:t>
            </a: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add</a:t>
            </a:r>
            <a:endParaRPr kumimoji="0" lang="zh-CN" altLang="en-US" sz="26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4" name="TextBox 3">
            <a:extLst>
              <a:ext uri="{FF2B5EF4-FFF2-40B4-BE49-F238E27FC236}">
                <a16:creationId xmlns:a16="http://schemas.microsoft.com/office/drawing/2014/main" id="{68CB663F-086A-A740-8240-36E6F6FA17BC}"/>
              </a:ext>
            </a:extLst>
          </p:cNvPr>
          <p:cNvSpPr txBox="1">
            <a:spLocks noChangeArrowheads="1"/>
          </p:cNvSpPr>
          <p:nvPr/>
        </p:nvSpPr>
        <p:spPr bwMode="auto">
          <a:xfrm>
            <a:off x="1368000" y="4191000"/>
            <a:ext cx="1601815"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x1, 0(x0)</a:t>
            </a: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x2, 4(x0)</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x3</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x1</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x2</a:t>
            </a:r>
            <a:endParaRPr kumimoji="0" lang="en-US" altLang="zh-CN" sz="2600" b="0" i="0" u="none" strike="noStrike" kern="1200" cap="none" spc="0" normalizeH="0" baseline="0" noProof="0" dirty="0">
              <a:ln>
                <a:noFill/>
              </a:ln>
              <a:effectLst/>
              <a:uLnTx/>
              <a:uFillTx/>
              <a:latin typeface="Arial" panose="020B0604020202020204" pitchFamily="34" charset="0"/>
            </a:endParaRP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x4, x3, 2</a:t>
            </a:r>
            <a:endParaRPr kumimoji="0" lang="zh-CN" altLang="en-US"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a:extLst>
              <a:ext uri="{FF2B5EF4-FFF2-40B4-BE49-F238E27FC236}">
                <a16:creationId xmlns:a16="http://schemas.microsoft.com/office/drawing/2014/main" id="{C6CECAFF-B358-A946-A07B-81CC8242ACAC}"/>
              </a:ext>
            </a:extLst>
          </p:cNvPr>
          <p:cNvSpPr>
            <a:spLocks noGrp="1" noChangeArrowheads="1"/>
          </p:cNvSpPr>
          <p:nvPr>
            <p:ph type="title"/>
          </p:nvPr>
        </p:nvSpPr>
        <p:spPr/>
        <p:txBody>
          <a:bodyPr/>
          <a:lstStyle/>
          <a:p>
            <a:pPr eaLnBrk="1" hangingPunct="1"/>
            <a:r>
              <a:rPr lang="en-US" altLang="zh-CN" sz="4000"/>
              <a:t>Limited Program Parallelism</a:t>
            </a:r>
          </a:p>
        </p:txBody>
      </p:sp>
      <p:sp>
        <p:nvSpPr>
          <p:cNvPr id="55298" name="Rectangle 3">
            <a:extLst>
              <a:ext uri="{FF2B5EF4-FFF2-40B4-BE49-F238E27FC236}">
                <a16:creationId xmlns:a16="http://schemas.microsoft.com/office/drawing/2014/main" id="{98C85E98-BA41-3A45-A03B-F695DCA4A601}"/>
              </a:ext>
            </a:extLst>
          </p:cNvPr>
          <p:cNvSpPr>
            <a:spLocks noGrp="1" noChangeArrowheads="1"/>
          </p:cNvSpPr>
          <p:nvPr>
            <p:ph type="body" idx="1"/>
          </p:nvPr>
        </p:nvSpPr>
        <p:spPr/>
        <p:txBody>
          <a:bodyPr/>
          <a:lstStyle/>
          <a:p>
            <a:pPr eaLnBrk="1" hangingPunct="1"/>
            <a:r>
              <a:rPr lang="en-US" altLang="zh-CN"/>
              <a:t>Limited parallelism in programs</a:t>
            </a:r>
          </a:p>
          <a:p>
            <a:pPr eaLnBrk="1" hangingPunct="1">
              <a:buFontTx/>
              <a:buNone/>
            </a:pPr>
            <a:r>
              <a:rPr lang="en-US" altLang="zh-CN"/>
              <a:t>	makes it difficult to achieve good speedups in any parallel processor</a:t>
            </a:r>
          </a:p>
        </p:txBody>
      </p:sp>
      <p:cxnSp>
        <p:nvCxnSpPr>
          <p:cNvPr id="7" name="直接连接符 6">
            <a:extLst>
              <a:ext uri="{FF2B5EF4-FFF2-40B4-BE49-F238E27FC236}">
                <a16:creationId xmlns:a16="http://schemas.microsoft.com/office/drawing/2014/main" id="{E7BB87AE-F57C-F24D-A55F-79A602ED3ACF}"/>
              </a:ext>
            </a:extLst>
          </p:cNvPr>
          <p:cNvCxnSpPr/>
          <p:nvPr/>
        </p:nvCxnSpPr>
        <p:spPr>
          <a:xfrm rot="5400000">
            <a:off x="4344194" y="5180806"/>
            <a:ext cx="2438400" cy="1588"/>
          </a:xfrm>
          <a:prstGeom prst="line">
            <a:avLst/>
          </a:prstGeom>
          <a:ln w="76200">
            <a:solidFill>
              <a:srgbClr val="00FF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AAD80FC-BE91-F140-97CB-D0C1E21EA49C}"/>
              </a:ext>
            </a:extLst>
          </p:cNvPr>
          <p:cNvSpPr txBox="1"/>
          <p:nvPr/>
        </p:nvSpPr>
        <p:spPr>
          <a:xfrm>
            <a:off x="5943600" y="6488113"/>
            <a:ext cx="731838" cy="369887"/>
          </a:xfrm>
          <a:prstGeom prst="rect">
            <a:avLst/>
          </a:prstGeom>
          <a:noFill/>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rPr>
              <a:t>after</a:t>
            </a:r>
            <a:endParaRPr kumimoji="0" lang="zh-CN" altLang="en-US" sz="1800" b="0" i="0" u="none" strike="noStrike" kern="1200" cap="none" spc="0" normalizeH="0" baseline="0" noProof="0" dirty="0">
              <a:ln>
                <a:noFill/>
              </a:ln>
              <a:solidFill>
                <a:srgbClr val="000000"/>
              </a:solidFill>
              <a:effectLst/>
              <a:uLnTx/>
              <a:uFillTx/>
              <a:latin typeface="Verdana"/>
              <a:ea typeface="宋体" panose="02010600030101010101" pitchFamily="2" charset="-122"/>
              <a:cs typeface="+mn-cs"/>
            </a:endParaRPr>
          </a:p>
        </p:txBody>
      </p:sp>
      <p:sp>
        <p:nvSpPr>
          <p:cNvPr id="55302" name="TextBox 4">
            <a:extLst>
              <a:ext uri="{FF2B5EF4-FFF2-40B4-BE49-F238E27FC236}">
                <a16:creationId xmlns:a16="http://schemas.microsoft.com/office/drawing/2014/main" id="{5097A983-53A6-AF4E-8C90-07E8C87E5A83}"/>
              </a:ext>
            </a:extLst>
          </p:cNvPr>
          <p:cNvSpPr txBox="1">
            <a:spLocks noChangeArrowheads="1"/>
          </p:cNvSpPr>
          <p:nvPr/>
        </p:nvSpPr>
        <p:spPr bwMode="auto">
          <a:xfrm>
            <a:off x="0" y="4191000"/>
            <a:ext cx="481013"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3" name="TextBox 4">
            <a:extLst>
              <a:ext uri="{FF2B5EF4-FFF2-40B4-BE49-F238E27FC236}">
                <a16:creationId xmlns:a16="http://schemas.microsoft.com/office/drawing/2014/main" id="{CFCCE1B1-E26F-3549-99F9-E5F50795EF46}"/>
              </a:ext>
            </a:extLst>
          </p:cNvPr>
          <p:cNvSpPr txBox="1">
            <a:spLocks noChangeArrowheads="1"/>
          </p:cNvSpPr>
          <p:nvPr/>
        </p:nvSpPr>
        <p:spPr bwMode="auto">
          <a:xfrm>
            <a:off x="457200" y="4191000"/>
            <a:ext cx="517525"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4" name="TextBox 4">
            <a:extLst>
              <a:ext uri="{FF2B5EF4-FFF2-40B4-BE49-F238E27FC236}">
                <a16:creationId xmlns:a16="http://schemas.microsoft.com/office/drawing/2014/main" id="{CB570C8B-22FB-5A42-9AB1-9BA4437A2C14}"/>
              </a:ext>
            </a:extLst>
          </p:cNvPr>
          <p:cNvSpPr txBox="1">
            <a:spLocks noChangeArrowheads="1"/>
          </p:cNvSpPr>
          <p:nvPr/>
        </p:nvSpPr>
        <p:spPr bwMode="auto">
          <a:xfrm>
            <a:off x="990600" y="4191000"/>
            <a:ext cx="852488"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EXE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5" name="TextBox 4">
            <a:extLst>
              <a:ext uri="{FF2B5EF4-FFF2-40B4-BE49-F238E27FC236}">
                <a16:creationId xmlns:a16="http://schemas.microsoft.com/office/drawing/2014/main" id="{528AEE70-C69B-0E42-A27A-1267E1F22E08}"/>
              </a:ext>
            </a:extLst>
          </p:cNvPr>
          <p:cNvSpPr txBox="1">
            <a:spLocks noChangeArrowheads="1"/>
          </p:cNvSpPr>
          <p:nvPr/>
        </p:nvSpPr>
        <p:spPr bwMode="auto">
          <a:xfrm>
            <a:off x="1752600" y="4191000"/>
            <a:ext cx="962025"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MEM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EXE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6" name="TextBox 4">
            <a:extLst>
              <a:ext uri="{FF2B5EF4-FFF2-40B4-BE49-F238E27FC236}">
                <a16:creationId xmlns:a16="http://schemas.microsoft.com/office/drawing/2014/main" id="{D252711B-4E7B-0343-93B2-6839B9863F60}"/>
              </a:ext>
            </a:extLst>
          </p:cNvPr>
          <p:cNvSpPr txBox="1">
            <a:spLocks noChangeArrowheads="1"/>
          </p:cNvSpPr>
          <p:nvPr/>
        </p:nvSpPr>
        <p:spPr bwMode="auto">
          <a:xfrm>
            <a:off x="2590800" y="4191000"/>
            <a:ext cx="962025"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MEM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EXE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IF</a:t>
            </a:r>
            <a:endParaRPr kumimoji="0" lang="zh-CN" altLang="en-US"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55307" name="TextBox 4">
            <a:extLst>
              <a:ext uri="{FF2B5EF4-FFF2-40B4-BE49-F238E27FC236}">
                <a16:creationId xmlns:a16="http://schemas.microsoft.com/office/drawing/2014/main" id="{CAEFA55E-FE09-AB4B-BF56-F870261CFA73}"/>
              </a:ext>
            </a:extLst>
          </p:cNvPr>
          <p:cNvSpPr txBox="1">
            <a:spLocks noChangeArrowheads="1"/>
          </p:cNvSpPr>
          <p:nvPr/>
        </p:nvSpPr>
        <p:spPr bwMode="auto">
          <a:xfrm>
            <a:off x="3505200" y="4191000"/>
            <a:ext cx="962025"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MEM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EXE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ID</a:t>
            </a:r>
          </a:p>
        </p:txBody>
      </p:sp>
      <p:sp>
        <p:nvSpPr>
          <p:cNvPr id="55308" name="TextBox 4">
            <a:extLst>
              <a:ext uri="{FF2B5EF4-FFF2-40B4-BE49-F238E27FC236}">
                <a16:creationId xmlns:a16="http://schemas.microsoft.com/office/drawing/2014/main" id="{5F34461F-739A-BA42-83AA-05E2A9EEEFFC}"/>
              </a:ext>
            </a:extLst>
          </p:cNvPr>
          <p:cNvSpPr txBox="1">
            <a:spLocks noChangeArrowheads="1"/>
          </p:cNvSpPr>
          <p:nvPr/>
        </p:nvSpPr>
        <p:spPr bwMode="auto">
          <a:xfrm>
            <a:off x="4419600" y="4191000"/>
            <a:ext cx="962025"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WB</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MEM</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a:ln>
                  <a:noFill/>
                </a:ln>
                <a:solidFill>
                  <a:srgbClr val="00FF00"/>
                </a:solidFill>
                <a:effectLst/>
                <a:uLnTx/>
                <a:uFillTx/>
                <a:latin typeface="Arial" panose="020B0604020202020204" pitchFamily="34" charset="0"/>
                <a:ea typeface="宋体" panose="02010600030101010101" pitchFamily="2" charset="-122"/>
                <a:cs typeface="+mn-cs"/>
              </a:rPr>
              <a:t>EXE</a:t>
            </a:r>
          </a:p>
        </p:txBody>
      </p:sp>
      <p:sp>
        <p:nvSpPr>
          <p:cNvPr id="14" name="TextBox 3">
            <a:extLst>
              <a:ext uri="{FF2B5EF4-FFF2-40B4-BE49-F238E27FC236}">
                <a16:creationId xmlns:a16="http://schemas.microsoft.com/office/drawing/2014/main" id="{3F98A533-92B1-8744-937F-B1B45DB987CF}"/>
              </a:ext>
            </a:extLst>
          </p:cNvPr>
          <p:cNvSpPr txBox="1">
            <a:spLocks noChangeArrowheads="1"/>
          </p:cNvSpPr>
          <p:nvPr/>
        </p:nvSpPr>
        <p:spPr bwMode="auto">
          <a:xfrm>
            <a:off x="6702000" y="4190444"/>
            <a:ext cx="1905000"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x1, 0(x0)</a:t>
            </a: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x2, 4(x0)</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x3</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x1</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 </a:t>
            </a:r>
            <a:r>
              <a:rPr lang="en-US" altLang="zh-CN" sz="2600" dirty="0">
                <a:latin typeface="Arial" panose="020B0604020202020204" pitchFamily="34" charset="0"/>
              </a:rPr>
              <a:t>1</a:t>
            </a:r>
            <a:endParaRPr kumimoji="0" lang="en-US" altLang="zh-CN" sz="2600" b="0" i="0" u="none" strike="noStrike" kern="1200" cap="none" spc="0" normalizeH="0" baseline="0" noProof="0" dirty="0">
              <a:ln>
                <a:noFill/>
              </a:ln>
              <a:effectLst/>
              <a:uLnTx/>
              <a:uFillTx/>
              <a:latin typeface="Arial" panose="020B0604020202020204" pitchFamily="34" charset="0"/>
            </a:endParaRPr>
          </a:p>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x4, x2, 1</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x5, x3, x4</a:t>
            </a:r>
            <a:endParaRPr kumimoji="0" lang="zh-CN" altLang="en-US" sz="2600" b="0" i="0" u="none" strike="noStrike" kern="1200" cap="none" spc="0" normalizeH="0" baseline="0" noProof="0" dirty="0">
              <a:ln>
                <a:noFill/>
              </a:ln>
              <a:effectLst/>
              <a:uLnTx/>
              <a:uFillTx/>
              <a:latin typeface="Arial" panose="020B0604020202020204" pitchFamily="34" charset="0"/>
            </a:endParaRPr>
          </a:p>
        </p:txBody>
      </p:sp>
      <p:sp>
        <p:nvSpPr>
          <p:cNvPr id="15" name="TextBox 3">
            <a:extLst>
              <a:ext uri="{FF2B5EF4-FFF2-40B4-BE49-F238E27FC236}">
                <a16:creationId xmlns:a16="http://schemas.microsoft.com/office/drawing/2014/main" id="{C07909DD-667D-FE46-83AB-E0E5B7FAFBFA}"/>
              </a:ext>
            </a:extLst>
          </p:cNvPr>
          <p:cNvSpPr txBox="1">
            <a:spLocks noChangeArrowheads="1"/>
          </p:cNvSpPr>
          <p:nvPr/>
        </p:nvSpPr>
        <p:spPr bwMode="auto">
          <a:xfrm>
            <a:off x="5943600" y="4190444"/>
            <a:ext cx="742511"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l</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l</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a</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a</a:t>
            </a:r>
            <a:r>
              <a:rPr kumimoji="0" lang="en-US" altLang="zh-CN" sz="2600" b="0" i="0" u="none" strike="noStrike" kern="1200" cap="none" spc="0" normalizeH="0" baseline="0" noProof="0" dirty="0">
                <a:ln>
                  <a:noFill/>
                </a:ln>
                <a:effectLst/>
                <a:uLnTx/>
                <a:uFillTx/>
                <a:latin typeface="Arial" panose="020B0604020202020204" pitchFamily="34" charset="0"/>
                <a:ea typeface="宋体" panose="02010600030101010101" pitchFamily="2" charset="-122"/>
                <a:cs typeface="+mn-cs"/>
              </a:rPr>
              <a:t>dd</a:t>
            </a:r>
          </a:p>
          <a:p>
            <a:pPr marL="0" marR="0" lvl="0" indent="0" defTabSz="914400" rtl="0" eaLnBrk="1" fontAlgn="base" latinLnBrk="0" hangingPunct="1">
              <a:lnSpc>
                <a:spcPct val="100000"/>
              </a:lnSpc>
              <a:spcBef>
                <a:spcPct val="0"/>
              </a:spcBef>
              <a:spcAft>
                <a:spcPct val="0"/>
              </a:spcAft>
              <a:buClrTx/>
              <a:buSzTx/>
              <a:buFontTx/>
              <a:buNone/>
              <a:tabLst/>
              <a:defRPr/>
            </a:pPr>
            <a:r>
              <a:rPr lang="en-US" altLang="zh-CN" sz="2600" dirty="0">
                <a:latin typeface="Arial" panose="020B0604020202020204" pitchFamily="34" charset="0"/>
              </a:rPr>
              <a:t>add</a:t>
            </a:r>
            <a:endParaRPr kumimoji="0" lang="zh-CN" altLang="en-US" sz="2600" b="0" i="0" u="none" strike="noStrike" kern="1200" cap="none" spc="0" normalizeH="0" baseline="0" noProof="0" dirty="0">
              <a:ln>
                <a:noFill/>
              </a:ln>
              <a:effectLst/>
              <a:uLnTx/>
              <a:uFillTx/>
              <a:latin typeface="Arial" panose="020B060402020202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3ABAD1E8-6986-ED47-AA6E-692CB479AA07}"/>
              </a:ext>
            </a:extLst>
          </p:cNvPr>
          <p:cNvSpPr>
            <a:spLocks noGrp="1" noChangeArrowheads="1"/>
          </p:cNvSpPr>
          <p:nvPr>
            <p:ph type="title"/>
          </p:nvPr>
        </p:nvSpPr>
        <p:spPr/>
        <p:txBody>
          <a:bodyPr/>
          <a:lstStyle/>
          <a:p>
            <a:pPr eaLnBrk="1" hangingPunct="1"/>
            <a:r>
              <a:rPr lang="en-US" altLang="zh-CN" sz="4000"/>
              <a:t>Limited Program Parallelism</a:t>
            </a:r>
          </a:p>
        </p:txBody>
      </p:sp>
      <p:pic>
        <p:nvPicPr>
          <p:cNvPr id="57346" name="Picture 1">
            <a:extLst>
              <a:ext uri="{FF2B5EF4-FFF2-40B4-BE49-F238E27FC236}">
                <a16:creationId xmlns:a16="http://schemas.microsoft.com/office/drawing/2014/main" id="{9033C65A-8F34-E24C-90E9-A24ACB8318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000" y="5308600"/>
            <a:ext cx="6858000" cy="154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7" name="Rectangle 3">
            <a:extLst>
              <a:ext uri="{FF2B5EF4-FFF2-40B4-BE49-F238E27FC236}">
                <a16:creationId xmlns:a16="http://schemas.microsoft.com/office/drawing/2014/main" id="{BBE11D64-2119-1949-BC41-14287EA92840}"/>
              </a:ext>
            </a:extLst>
          </p:cNvPr>
          <p:cNvSpPr>
            <a:spLocks noGrp="1" noChangeArrowheads="1"/>
          </p:cNvSpPr>
          <p:nvPr>
            <p:ph type="body" idx="1"/>
          </p:nvPr>
        </p:nvSpPr>
        <p:spPr/>
        <p:txBody>
          <a:bodyPr/>
          <a:lstStyle/>
          <a:p>
            <a:pPr eaLnBrk="1" hangingPunct="1"/>
            <a:r>
              <a:rPr lang="en-US" altLang="zh-CN" dirty="0"/>
              <a:t>Limited parallelism affects speedup</a:t>
            </a:r>
          </a:p>
          <a:p>
            <a:pPr eaLnBrk="1" hangingPunct="1"/>
            <a:r>
              <a:rPr lang="en-US" altLang="zh-CN" b="1" dirty="0"/>
              <a:t>Example</a:t>
            </a:r>
            <a:r>
              <a:rPr lang="zh-CN" altLang="en-US" b="1" dirty="0"/>
              <a:t> </a:t>
            </a:r>
            <a:r>
              <a:rPr lang="en-US" altLang="zh-CN" b="1" dirty="0"/>
              <a:t>1</a:t>
            </a:r>
          </a:p>
          <a:p>
            <a:pPr eaLnBrk="1" hangingPunct="1">
              <a:buFontTx/>
              <a:buNone/>
            </a:pPr>
            <a:r>
              <a:rPr lang="en-US" altLang="zh-CN" b="1" dirty="0"/>
              <a:t>	</a:t>
            </a:r>
            <a:r>
              <a:rPr lang="en-US" altLang="zh-CN" dirty="0"/>
              <a:t>to achieve a speedup of 80 with 100 processors, what fraction of the original computation can be sequential?</a:t>
            </a:r>
          </a:p>
          <a:p>
            <a:pPr eaLnBrk="1" hangingPunct="1">
              <a:buFontTx/>
              <a:buNone/>
            </a:pPr>
            <a:r>
              <a:rPr lang="en-US" altLang="zh-CN" b="1" dirty="0"/>
              <a:t>	Answer</a:t>
            </a:r>
          </a:p>
          <a:p>
            <a:pPr eaLnBrk="1" hangingPunct="1">
              <a:buFontTx/>
              <a:buNone/>
            </a:pPr>
            <a:r>
              <a:rPr lang="en-US" altLang="zh-CN" b="1" dirty="0"/>
              <a:t>	</a:t>
            </a:r>
            <a:r>
              <a:rPr lang="en-US" altLang="zh-CN" dirty="0"/>
              <a:t>by Amdahl’s law</a:t>
            </a:r>
            <a:endParaRPr lang="en-US" altLang="zh-CN" b="1"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a:extLst>
              <a:ext uri="{FF2B5EF4-FFF2-40B4-BE49-F238E27FC236}">
                <a16:creationId xmlns:a16="http://schemas.microsoft.com/office/drawing/2014/main" id="{4DB6AE7F-67BC-2F49-8344-6016365D4C6B}"/>
              </a:ext>
            </a:extLst>
          </p:cNvPr>
          <p:cNvSpPr>
            <a:spLocks noGrp="1" noChangeArrowheads="1"/>
          </p:cNvSpPr>
          <p:nvPr>
            <p:ph type="title"/>
          </p:nvPr>
        </p:nvSpPr>
        <p:spPr/>
        <p:txBody>
          <a:bodyPr/>
          <a:lstStyle/>
          <a:p>
            <a:pPr eaLnBrk="1" hangingPunct="1"/>
            <a:r>
              <a:rPr lang="en-US" altLang="zh-CN" sz="4000"/>
              <a:t>Limited Program Parallelism</a:t>
            </a:r>
          </a:p>
        </p:txBody>
      </p:sp>
      <p:sp>
        <p:nvSpPr>
          <p:cNvPr id="58370" name="Rectangle 3">
            <a:extLst>
              <a:ext uri="{FF2B5EF4-FFF2-40B4-BE49-F238E27FC236}">
                <a16:creationId xmlns:a16="http://schemas.microsoft.com/office/drawing/2014/main" id="{DA86CBD8-82E5-074F-B727-6DB1F9953688}"/>
              </a:ext>
            </a:extLst>
          </p:cNvPr>
          <p:cNvSpPr>
            <a:spLocks noGrp="1" noChangeArrowheads="1"/>
          </p:cNvSpPr>
          <p:nvPr>
            <p:ph type="body" idx="1"/>
          </p:nvPr>
        </p:nvSpPr>
        <p:spPr/>
        <p:txBody>
          <a:bodyPr/>
          <a:lstStyle/>
          <a:p>
            <a:pPr eaLnBrk="1" hangingPunct="1"/>
            <a:r>
              <a:rPr lang="en-US" altLang="zh-CN" dirty="0"/>
              <a:t>Limited parallelism affects speedup</a:t>
            </a:r>
          </a:p>
          <a:p>
            <a:pPr eaLnBrk="1" hangingPunct="1"/>
            <a:r>
              <a:rPr lang="en-US" altLang="zh-CN" b="1" dirty="0"/>
              <a:t>Example</a:t>
            </a:r>
            <a:r>
              <a:rPr lang="zh-CN" altLang="en-US" b="1" dirty="0"/>
              <a:t> </a:t>
            </a:r>
            <a:r>
              <a:rPr lang="en-US" altLang="zh-CN" b="1" dirty="0"/>
              <a:t>1</a:t>
            </a:r>
          </a:p>
          <a:p>
            <a:pPr eaLnBrk="1" hangingPunct="1">
              <a:buFontTx/>
              <a:buNone/>
            </a:pPr>
            <a:r>
              <a:rPr lang="en-US" altLang="zh-CN" b="1" dirty="0"/>
              <a:t>	</a:t>
            </a:r>
            <a:r>
              <a:rPr lang="en-US" altLang="zh-CN" dirty="0"/>
              <a:t>to achieve a speedup of 80 with 100 processors, what fraction of the original computation can be sequential?</a:t>
            </a:r>
          </a:p>
          <a:p>
            <a:pPr eaLnBrk="1" hangingPunct="1">
              <a:buFontTx/>
              <a:buNone/>
            </a:pPr>
            <a:r>
              <a:rPr lang="en-US" altLang="zh-CN" b="1" dirty="0"/>
              <a:t>	Answer</a:t>
            </a:r>
          </a:p>
          <a:p>
            <a:pPr eaLnBrk="1" hangingPunct="1">
              <a:buFontTx/>
              <a:buNone/>
            </a:pPr>
            <a:r>
              <a:rPr lang="en-US" altLang="zh-CN" b="1" dirty="0"/>
              <a:t>	</a:t>
            </a:r>
            <a:r>
              <a:rPr lang="en-US" altLang="zh-CN" dirty="0"/>
              <a:t>assumption: two modes</a:t>
            </a:r>
          </a:p>
          <a:p>
            <a:pPr eaLnBrk="1" hangingPunct="1">
              <a:buFontTx/>
              <a:buNone/>
            </a:pPr>
            <a:r>
              <a:rPr lang="en-US" altLang="zh-CN" b="1" dirty="0"/>
              <a:t>	</a:t>
            </a:r>
            <a:r>
              <a:rPr lang="en-US" altLang="zh-CN" dirty="0"/>
              <a:t>enhanced mode: 100 processors</a:t>
            </a:r>
          </a:p>
          <a:p>
            <a:pPr eaLnBrk="1" hangingPunct="1">
              <a:buFontTx/>
              <a:buNone/>
            </a:pPr>
            <a:r>
              <a:rPr lang="en-US" altLang="zh-CN" b="1" dirty="0"/>
              <a:t>	</a:t>
            </a:r>
            <a:r>
              <a:rPr lang="en-US" altLang="zh-CN" dirty="0"/>
              <a:t>serial mode: only 1 processor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3" name="Picture 1">
            <a:extLst>
              <a:ext uri="{FF2B5EF4-FFF2-40B4-BE49-F238E27FC236}">
                <a16:creationId xmlns:a16="http://schemas.microsoft.com/office/drawing/2014/main" id="{AE27F1F4-4F61-B140-B404-ED980F0D09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5200" y="5407025"/>
            <a:ext cx="6096000" cy="145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394" name="Rectangle 3">
            <a:extLst>
              <a:ext uri="{FF2B5EF4-FFF2-40B4-BE49-F238E27FC236}">
                <a16:creationId xmlns:a16="http://schemas.microsoft.com/office/drawing/2014/main" id="{B6F79CF7-402C-3E45-8FEB-D6CE2F993184}"/>
              </a:ext>
            </a:extLst>
          </p:cNvPr>
          <p:cNvSpPr>
            <a:spLocks noGrp="1" noChangeArrowheads="1"/>
          </p:cNvSpPr>
          <p:nvPr>
            <p:ph type="body" idx="1"/>
          </p:nvPr>
        </p:nvSpPr>
        <p:spPr/>
        <p:txBody>
          <a:bodyPr/>
          <a:lstStyle/>
          <a:p>
            <a:pPr eaLnBrk="1" hangingPunct="1"/>
            <a:r>
              <a:rPr lang="en-US" altLang="zh-CN" dirty="0"/>
              <a:t>Limited parallelism affects speedup</a:t>
            </a:r>
          </a:p>
          <a:p>
            <a:pPr eaLnBrk="1" hangingPunct="1"/>
            <a:r>
              <a:rPr lang="en-US" altLang="zh-CN" b="1" dirty="0"/>
              <a:t>Example</a:t>
            </a:r>
            <a:r>
              <a:rPr lang="zh-CN" altLang="en-US" b="1" dirty="0"/>
              <a:t> </a:t>
            </a:r>
            <a:r>
              <a:rPr lang="en-US" altLang="zh-CN" b="1" dirty="0"/>
              <a:t>1</a:t>
            </a:r>
          </a:p>
          <a:p>
            <a:pPr eaLnBrk="1" hangingPunct="1">
              <a:buFontTx/>
              <a:buNone/>
            </a:pPr>
            <a:r>
              <a:rPr lang="en-US" altLang="zh-CN" b="1" dirty="0"/>
              <a:t>	</a:t>
            </a:r>
            <a:r>
              <a:rPr lang="en-US" altLang="zh-CN" dirty="0"/>
              <a:t>to achieve a speedup of 80 with 100 processors, what fraction of the original computation can be sequential?</a:t>
            </a:r>
          </a:p>
          <a:p>
            <a:pPr eaLnBrk="1" hangingPunct="1">
              <a:buFontTx/>
              <a:buNone/>
            </a:pPr>
            <a:r>
              <a:rPr lang="en-US" altLang="zh-CN" b="1" dirty="0"/>
              <a:t>	Answer</a:t>
            </a:r>
          </a:p>
          <a:p>
            <a:pPr eaLnBrk="1" hangingPunct="1">
              <a:buFontTx/>
              <a:buNone/>
            </a:pPr>
            <a:r>
              <a:rPr lang="en-US" altLang="zh-CN" b="1" dirty="0"/>
              <a:t>	</a:t>
            </a:r>
            <a:r>
              <a:rPr lang="en-US" altLang="zh-CN" dirty="0"/>
              <a:t>by Amdahl’s law</a:t>
            </a:r>
            <a:endParaRPr lang="en-US" altLang="zh-CN" b="1" dirty="0"/>
          </a:p>
        </p:txBody>
      </p:sp>
      <p:sp>
        <p:nvSpPr>
          <p:cNvPr id="59395" name="Rectangle 2">
            <a:extLst>
              <a:ext uri="{FF2B5EF4-FFF2-40B4-BE49-F238E27FC236}">
                <a16:creationId xmlns:a16="http://schemas.microsoft.com/office/drawing/2014/main" id="{2544518D-CB85-DA4B-92E6-45CE951406D2}"/>
              </a:ext>
            </a:extLst>
          </p:cNvPr>
          <p:cNvSpPr>
            <a:spLocks noGrp="1" noChangeArrowheads="1"/>
          </p:cNvSpPr>
          <p:nvPr>
            <p:ph type="title"/>
          </p:nvPr>
        </p:nvSpPr>
        <p:spPr/>
        <p:txBody>
          <a:bodyPr/>
          <a:lstStyle/>
          <a:p>
            <a:pPr eaLnBrk="1" hangingPunct="1"/>
            <a:r>
              <a:rPr lang="en-US" altLang="zh-CN" sz="4000"/>
              <a:t>Limited Program Parallelism</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417" name="Picture 5">
            <a:extLst>
              <a:ext uri="{FF2B5EF4-FFF2-40B4-BE49-F238E27FC236}">
                <a16:creationId xmlns:a16="http://schemas.microsoft.com/office/drawing/2014/main" id="{BDF203E6-33D7-6F49-A522-059A975575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0800" y="4724400"/>
            <a:ext cx="6553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418" name="Rectangle 3">
            <a:extLst>
              <a:ext uri="{FF2B5EF4-FFF2-40B4-BE49-F238E27FC236}">
                <a16:creationId xmlns:a16="http://schemas.microsoft.com/office/drawing/2014/main" id="{86887B16-691B-664D-88A2-562C38860232}"/>
              </a:ext>
            </a:extLst>
          </p:cNvPr>
          <p:cNvSpPr>
            <a:spLocks noGrp="1" noChangeArrowheads="1"/>
          </p:cNvSpPr>
          <p:nvPr>
            <p:ph type="title"/>
          </p:nvPr>
        </p:nvSpPr>
        <p:spPr/>
        <p:txBody>
          <a:bodyPr/>
          <a:lstStyle/>
          <a:p>
            <a:pPr eaLnBrk="1" hangingPunct="1"/>
            <a:r>
              <a:rPr lang="en-US" altLang="zh-CN" sz="4000"/>
              <a:t>Limited Program Parallelism</a:t>
            </a:r>
          </a:p>
        </p:txBody>
      </p:sp>
      <p:sp>
        <p:nvSpPr>
          <p:cNvPr id="60419" name="Rectangle 4">
            <a:extLst>
              <a:ext uri="{FF2B5EF4-FFF2-40B4-BE49-F238E27FC236}">
                <a16:creationId xmlns:a16="http://schemas.microsoft.com/office/drawing/2014/main" id="{57BE7A10-54AB-4640-92A4-8F435B16568C}"/>
              </a:ext>
            </a:extLst>
          </p:cNvPr>
          <p:cNvSpPr>
            <a:spLocks noGrp="1" noChangeArrowheads="1"/>
          </p:cNvSpPr>
          <p:nvPr>
            <p:ph type="body" idx="1"/>
          </p:nvPr>
        </p:nvSpPr>
        <p:spPr/>
        <p:txBody>
          <a:bodyPr/>
          <a:lstStyle/>
          <a:p>
            <a:pPr eaLnBrk="1" hangingPunct="1"/>
            <a:r>
              <a:rPr lang="en-US" altLang="zh-CN" dirty="0"/>
              <a:t>Limited parallelism affects speedup</a:t>
            </a:r>
          </a:p>
          <a:p>
            <a:pPr eaLnBrk="1" hangingPunct="1"/>
            <a:r>
              <a:rPr lang="en-US" altLang="zh-CN" b="1" dirty="0"/>
              <a:t>Example</a:t>
            </a:r>
            <a:r>
              <a:rPr lang="zh-CN" altLang="en-US" b="1" dirty="0"/>
              <a:t> </a:t>
            </a:r>
            <a:r>
              <a:rPr lang="en-US" altLang="zh-CN" b="1" dirty="0"/>
              <a:t>1</a:t>
            </a:r>
          </a:p>
          <a:p>
            <a:pPr eaLnBrk="1" hangingPunct="1">
              <a:buFontTx/>
              <a:buNone/>
            </a:pPr>
            <a:r>
              <a:rPr lang="en-US" altLang="zh-CN" b="1" dirty="0"/>
              <a:t>	</a:t>
            </a:r>
            <a:r>
              <a:rPr lang="en-US" altLang="zh-CN" dirty="0"/>
              <a:t>to achieve a speedup of 80 with 100 processors, what fraction of the original computation can be sequential?</a:t>
            </a:r>
          </a:p>
          <a:p>
            <a:pPr eaLnBrk="1" hangingPunct="1">
              <a:buFontTx/>
              <a:buNone/>
            </a:pPr>
            <a:r>
              <a:rPr lang="en-US" altLang="zh-CN" b="1" dirty="0"/>
              <a:t>	Answer</a:t>
            </a:r>
          </a:p>
          <a:p>
            <a:pPr eaLnBrk="1" hangingPunct="1">
              <a:buFontTx/>
              <a:buNone/>
            </a:pPr>
            <a:r>
              <a:rPr lang="en-US" altLang="zh-CN" b="1" dirty="0"/>
              <a:t>	</a:t>
            </a:r>
            <a:r>
              <a:rPr lang="en-US" altLang="zh-CN" dirty="0"/>
              <a:t>by Amdahl’s law</a:t>
            </a:r>
          </a:p>
          <a:p>
            <a:pPr eaLnBrk="1" hangingPunct="1">
              <a:buFontTx/>
              <a:buNone/>
            </a:pPr>
            <a:endParaRPr lang="en-US" altLang="zh-CN" dirty="0"/>
          </a:p>
          <a:p>
            <a:pPr eaLnBrk="1" hangingPunct="1">
              <a:buFontTx/>
              <a:buNone/>
            </a:pPr>
            <a:r>
              <a:rPr lang="en-US" altLang="zh-CN" sz="2000" dirty="0"/>
              <a:t>	</a:t>
            </a:r>
            <a:r>
              <a:rPr lang="en-US" altLang="zh-CN" sz="2000" dirty="0" err="1"/>
              <a:t>Fraction</a:t>
            </a:r>
            <a:r>
              <a:rPr lang="en-US" altLang="zh-CN" sz="2000" baseline="-25000" dirty="0" err="1"/>
              <a:t>seq</a:t>
            </a:r>
            <a:r>
              <a:rPr lang="en-US" altLang="zh-CN" sz="2000" dirty="0"/>
              <a:t> = 1 – </a:t>
            </a:r>
            <a:r>
              <a:rPr lang="en-US" altLang="zh-CN" sz="2000" dirty="0" err="1"/>
              <a:t>Fraction</a:t>
            </a:r>
            <a:r>
              <a:rPr lang="en-US" altLang="zh-CN" sz="2000" baseline="-25000" dirty="0" err="1"/>
              <a:t>parallel</a:t>
            </a:r>
            <a:endParaRPr lang="en-US" altLang="zh-CN" sz="2000" baseline="-25000" dirty="0"/>
          </a:p>
          <a:p>
            <a:pPr eaLnBrk="1" hangingPunct="1">
              <a:buFontTx/>
              <a:buNone/>
            </a:pPr>
            <a:r>
              <a:rPr lang="en-US" altLang="zh-CN" sz="2000" dirty="0"/>
              <a:t>		         </a:t>
            </a:r>
            <a:r>
              <a:rPr lang="en-US" altLang="zh-CN" sz="800" dirty="0"/>
              <a:t> </a:t>
            </a:r>
            <a:r>
              <a:rPr lang="en-US" altLang="zh-CN" sz="2000" dirty="0"/>
              <a:t>= 0.25%</a:t>
            </a:r>
            <a:endParaRPr lang="en-US" altLang="zh-CN" sz="2000" b="1" dirty="0"/>
          </a:p>
        </p:txBody>
      </p:sp>
      <p:sp>
        <p:nvSpPr>
          <p:cNvPr id="60420" name="Line 6">
            <a:extLst>
              <a:ext uri="{FF2B5EF4-FFF2-40B4-BE49-F238E27FC236}">
                <a16:creationId xmlns:a16="http://schemas.microsoft.com/office/drawing/2014/main" id="{33303B94-E073-4342-A80E-CAA3B432244B}"/>
              </a:ext>
            </a:extLst>
          </p:cNvPr>
          <p:cNvSpPr>
            <a:spLocks noChangeShapeType="1"/>
          </p:cNvSpPr>
          <p:nvPr/>
        </p:nvSpPr>
        <p:spPr bwMode="auto">
          <a:xfrm flipH="1">
            <a:off x="4800600" y="6553200"/>
            <a:ext cx="1524000" cy="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3ABAD1E8-6986-ED47-AA6E-692CB479AA07}"/>
              </a:ext>
            </a:extLst>
          </p:cNvPr>
          <p:cNvSpPr>
            <a:spLocks noGrp="1" noChangeArrowheads="1"/>
          </p:cNvSpPr>
          <p:nvPr>
            <p:ph type="title"/>
          </p:nvPr>
        </p:nvSpPr>
        <p:spPr/>
        <p:txBody>
          <a:bodyPr/>
          <a:lstStyle/>
          <a:p>
            <a:pPr eaLnBrk="1" hangingPunct="1"/>
            <a:r>
              <a:rPr lang="en-US" altLang="zh-CN" sz="4000"/>
              <a:t>Limited Program Parallelism</a:t>
            </a:r>
          </a:p>
        </p:txBody>
      </p:sp>
      <p:sp>
        <p:nvSpPr>
          <p:cNvPr id="57347" name="Rectangle 3">
            <a:extLst>
              <a:ext uri="{FF2B5EF4-FFF2-40B4-BE49-F238E27FC236}">
                <a16:creationId xmlns:a16="http://schemas.microsoft.com/office/drawing/2014/main" id="{BBE11D64-2119-1949-BC41-14287EA92840}"/>
              </a:ext>
            </a:extLst>
          </p:cNvPr>
          <p:cNvSpPr>
            <a:spLocks noGrp="1" noChangeArrowheads="1"/>
          </p:cNvSpPr>
          <p:nvPr>
            <p:ph type="body" idx="1"/>
          </p:nvPr>
        </p:nvSpPr>
        <p:spPr>
          <a:xfrm>
            <a:off x="457200" y="1600200"/>
            <a:ext cx="8991600" cy="5257800"/>
          </a:xfrm>
        </p:spPr>
        <p:txBody>
          <a:bodyPr/>
          <a:lstStyle/>
          <a:p>
            <a:pPr eaLnBrk="1" hangingPunct="1"/>
            <a:r>
              <a:rPr lang="en-US" altLang="zh-CN" dirty="0"/>
              <a:t>Limited parallelism affects speedup</a:t>
            </a:r>
          </a:p>
          <a:p>
            <a:pPr eaLnBrk="1" hangingPunct="1"/>
            <a:r>
              <a:rPr lang="en-US" altLang="zh-CN" b="1" dirty="0"/>
              <a:t>Example</a:t>
            </a:r>
            <a:r>
              <a:rPr lang="zh-CN" altLang="en-US" b="1" dirty="0"/>
              <a:t> </a:t>
            </a:r>
            <a:r>
              <a:rPr lang="en-US" altLang="zh-CN" b="1" dirty="0"/>
              <a:t>2</a:t>
            </a:r>
          </a:p>
          <a:p>
            <a:pPr eaLnBrk="1" hangingPunct="1">
              <a:buFontTx/>
              <a:buNone/>
            </a:pPr>
            <a:r>
              <a:rPr lang="en-US" altLang="zh-CN" b="1" dirty="0"/>
              <a:t>	</a:t>
            </a:r>
            <a:r>
              <a:rPr lang="en-US" altLang="zh-CN" dirty="0"/>
              <a:t>app can use 1, 50, or all 100 processors, 95% of the time use all 100 processors, how much of the remaining 5% must employ 50 processors for 80 speedup? </a:t>
            </a:r>
            <a:r>
              <a:rPr lang="en-US" altLang="zh-CN" b="1" dirty="0"/>
              <a:t>Answer </a:t>
            </a:r>
            <a:r>
              <a:rPr lang="en-US" altLang="zh-CN" dirty="0"/>
              <a:t>by Amdahl’s law</a:t>
            </a:r>
            <a:endParaRPr lang="en-US" altLang="zh-CN" b="1" dirty="0"/>
          </a:p>
        </p:txBody>
      </p:sp>
      <p:pic>
        <p:nvPicPr>
          <p:cNvPr id="2" name="Picture 1">
            <a:extLst>
              <a:ext uri="{FF2B5EF4-FFF2-40B4-BE49-F238E27FC236}">
                <a16:creationId xmlns:a16="http://schemas.microsoft.com/office/drawing/2014/main" id="{29DEF560-F6B9-2249-BE16-2EC6FF52D9A9}"/>
              </a:ext>
            </a:extLst>
          </p:cNvPr>
          <p:cNvPicPr>
            <a:picLocks noChangeAspect="1"/>
          </p:cNvPicPr>
          <p:nvPr/>
        </p:nvPicPr>
        <p:blipFill>
          <a:blip r:embed="rId2"/>
          <a:stretch>
            <a:fillRect/>
          </a:stretch>
        </p:blipFill>
        <p:spPr>
          <a:xfrm>
            <a:off x="0" y="5360615"/>
            <a:ext cx="9144000" cy="1268785"/>
          </a:xfrm>
          <a:prstGeom prst="rect">
            <a:avLst/>
          </a:prstGeom>
        </p:spPr>
      </p:pic>
    </p:spTree>
    <p:extLst>
      <p:ext uri="{BB962C8B-B14F-4D97-AF65-F5344CB8AC3E}">
        <p14:creationId xmlns:p14="http://schemas.microsoft.com/office/powerpoint/2010/main" val="18767452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3ABAD1E8-6986-ED47-AA6E-692CB479AA07}"/>
              </a:ext>
            </a:extLst>
          </p:cNvPr>
          <p:cNvSpPr>
            <a:spLocks noGrp="1" noChangeArrowheads="1"/>
          </p:cNvSpPr>
          <p:nvPr>
            <p:ph type="title"/>
          </p:nvPr>
        </p:nvSpPr>
        <p:spPr/>
        <p:txBody>
          <a:bodyPr/>
          <a:lstStyle/>
          <a:p>
            <a:pPr eaLnBrk="1" hangingPunct="1"/>
            <a:r>
              <a:rPr lang="en-US" altLang="zh-CN" sz="4000"/>
              <a:t>Limited Program Parallelism</a:t>
            </a:r>
          </a:p>
        </p:txBody>
      </p:sp>
      <p:sp>
        <p:nvSpPr>
          <p:cNvPr id="57347" name="Rectangle 3">
            <a:extLst>
              <a:ext uri="{FF2B5EF4-FFF2-40B4-BE49-F238E27FC236}">
                <a16:creationId xmlns:a16="http://schemas.microsoft.com/office/drawing/2014/main" id="{BBE11D64-2119-1949-BC41-14287EA92840}"/>
              </a:ext>
            </a:extLst>
          </p:cNvPr>
          <p:cNvSpPr>
            <a:spLocks noGrp="1" noChangeArrowheads="1"/>
          </p:cNvSpPr>
          <p:nvPr>
            <p:ph type="body" idx="1"/>
          </p:nvPr>
        </p:nvSpPr>
        <p:spPr>
          <a:xfrm>
            <a:off x="457200" y="1600200"/>
            <a:ext cx="8991600" cy="5257800"/>
          </a:xfrm>
        </p:spPr>
        <p:txBody>
          <a:bodyPr/>
          <a:lstStyle/>
          <a:p>
            <a:pPr eaLnBrk="1" hangingPunct="1"/>
            <a:r>
              <a:rPr lang="en-US" altLang="zh-CN" dirty="0"/>
              <a:t>Limited parallelism affects speedup</a:t>
            </a:r>
          </a:p>
          <a:p>
            <a:pPr eaLnBrk="1" hangingPunct="1"/>
            <a:r>
              <a:rPr lang="en-US" altLang="zh-CN" b="1" dirty="0"/>
              <a:t>Example</a:t>
            </a:r>
            <a:r>
              <a:rPr lang="zh-CN" altLang="en-US" b="1" dirty="0"/>
              <a:t> </a:t>
            </a:r>
            <a:r>
              <a:rPr lang="en-US" altLang="zh-CN" b="1" dirty="0"/>
              <a:t>2</a:t>
            </a:r>
          </a:p>
          <a:p>
            <a:pPr eaLnBrk="1" hangingPunct="1">
              <a:buFontTx/>
              <a:buNone/>
            </a:pPr>
            <a:r>
              <a:rPr lang="en-US" altLang="zh-CN" b="1" dirty="0"/>
              <a:t>	</a:t>
            </a:r>
            <a:r>
              <a:rPr lang="en-US" altLang="zh-CN" dirty="0"/>
              <a:t>app can use 1, 50, or all 100 processors, 95% of the time use all 100 processors, how much of the remaining 5% must employ 50 processors for 80 speedup? </a:t>
            </a:r>
            <a:r>
              <a:rPr lang="en-US" altLang="zh-CN" b="1" dirty="0"/>
              <a:t>Answer </a:t>
            </a:r>
            <a:r>
              <a:rPr lang="en-US" altLang="zh-CN" dirty="0"/>
              <a:t>by Amdahl’s law: 4.8%</a:t>
            </a:r>
            <a:endParaRPr lang="en-US" altLang="zh-CN" b="1" dirty="0"/>
          </a:p>
        </p:txBody>
      </p:sp>
      <p:pic>
        <p:nvPicPr>
          <p:cNvPr id="2" name="Picture 1">
            <a:extLst>
              <a:ext uri="{FF2B5EF4-FFF2-40B4-BE49-F238E27FC236}">
                <a16:creationId xmlns:a16="http://schemas.microsoft.com/office/drawing/2014/main" id="{29DEF560-F6B9-2249-BE16-2EC6FF52D9A9}"/>
              </a:ext>
            </a:extLst>
          </p:cNvPr>
          <p:cNvPicPr>
            <a:picLocks noChangeAspect="1"/>
          </p:cNvPicPr>
          <p:nvPr/>
        </p:nvPicPr>
        <p:blipFill>
          <a:blip r:embed="rId2"/>
          <a:stretch>
            <a:fillRect/>
          </a:stretch>
        </p:blipFill>
        <p:spPr>
          <a:xfrm>
            <a:off x="0" y="5360615"/>
            <a:ext cx="9144000" cy="1268785"/>
          </a:xfrm>
          <a:prstGeom prst="rect">
            <a:avLst/>
          </a:prstGeom>
        </p:spPr>
      </p:pic>
    </p:spTree>
    <p:extLst>
      <p:ext uri="{BB962C8B-B14F-4D97-AF65-F5344CB8AC3E}">
        <p14:creationId xmlns:p14="http://schemas.microsoft.com/office/powerpoint/2010/main" val="3314575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a:extLst>
              <a:ext uri="{FF2B5EF4-FFF2-40B4-BE49-F238E27FC236}">
                <a16:creationId xmlns:a16="http://schemas.microsoft.com/office/drawing/2014/main" id="{0A15A9C2-7BC4-CB48-8F40-73B52803BFA4}"/>
              </a:ext>
            </a:extLst>
          </p:cNvPr>
          <p:cNvSpPr>
            <a:spLocks noGrp="1" noChangeArrowheads="1"/>
          </p:cNvSpPr>
          <p:nvPr>
            <p:ph type="title"/>
          </p:nvPr>
        </p:nvSpPr>
        <p:spPr/>
        <p:txBody>
          <a:bodyPr/>
          <a:lstStyle/>
          <a:p>
            <a:pPr eaLnBrk="1" hangingPunct="1"/>
            <a:r>
              <a:rPr lang="en-US" altLang="zh-CN" sz="4000"/>
              <a:t>Limited Program Parallelism</a:t>
            </a:r>
          </a:p>
        </p:txBody>
      </p:sp>
      <p:sp>
        <p:nvSpPr>
          <p:cNvPr id="61442" name="Rectangle 3">
            <a:extLst>
              <a:ext uri="{FF2B5EF4-FFF2-40B4-BE49-F238E27FC236}">
                <a16:creationId xmlns:a16="http://schemas.microsoft.com/office/drawing/2014/main" id="{8BC23EC2-7AE0-524E-BE48-68CB6447F4CF}"/>
              </a:ext>
            </a:extLst>
          </p:cNvPr>
          <p:cNvSpPr>
            <a:spLocks noGrp="1" noChangeArrowheads="1"/>
          </p:cNvSpPr>
          <p:nvPr>
            <p:ph type="body" idx="1"/>
          </p:nvPr>
        </p:nvSpPr>
        <p:spPr/>
        <p:txBody>
          <a:bodyPr/>
          <a:lstStyle/>
          <a:p>
            <a:pPr eaLnBrk="1" hangingPunct="1"/>
            <a:r>
              <a:rPr lang="en-US" altLang="zh-CN" dirty="0"/>
              <a:t>Limited parallelism in programs</a:t>
            </a:r>
          </a:p>
          <a:p>
            <a:pPr eaLnBrk="1" hangingPunct="1">
              <a:buFontTx/>
              <a:buNone/>
            </a:pPr>
            <a:r>
              <a:rPr lang="en-US" altLang="zh-CN" dirty="0"/>
              <a:t>	makes it difficult to achieve good </a:t>
            </a:r>
          </a:p>
          <a:p>
            <a:pPr eaLnBrk="1" hangingPunct="1">
              <a:buFontTx/>
              <a:buNone/>
            </a:pPr>
            <a:r>
              <a:rPr lang="en-US" altLang="zh-CN" dirty="0"/>
              <a:t>	speedups in any parallel processor;</a:t>
            </a:r>
          </a:p>
          <a:p>
            <a:pPr eaLnBrk="1" hangingPunct="1">
              <a:buFontTx/>
              <a:buNone/>
            </a:pPr>
            <a:r>
              <a:rPr lang="en-US" altLang="zh-CN" dirty="0"/>
              <a:t>	</a:t>
            </a:r>
          </a:p>
          <a:p>
            <a:pPr eaLnBrk="1" hangingPunct="1">
              <a:buFontTx/>
              <a:buNone/>
            </a:pPr>
            <a:r>
              <a:rPr lang="en-US" altLang="zh-CN" dirty="0"/>
              <a:t>	</a:t>
            </a:r>
            <a:r>
              <a:rPr lang="en-US" altLang="zh-CN" i="1" dirty="0">
                <a:solidFill>
                  <a:srgbClr val="00B0F0"/>
                </a:solidFill>
              </a:rPr>
              <a:t>in practice, programs often use </a:t>
            </a:r>
          </a:p>
          <a:p>
            <a:pPr eaLnBrk="1" hangingPunct="1">
              <a:buFontTx/>
              <a:buNone/>
            </a:pPr>
            <a:r>
              <a:rPr lang="en-US" altLang="zh-CN" i="1" dirty="0">
                <a:solidFill>
                  <a:srgbClr val="00B0F0"/>
                </a:solidFill>
              </a:rPr>
              <a:t>	less than the full complement </a:t>
            </a:r>
          </a:p>
          <a:p>
            <a:pPr eaLnBrk="1" hangingPunct="1">
              <a:buFontTx/>
              <a:buNone/>
            </a:pPr>
            <a:r>
              <a:rPr lang="en-US" altLang="zh-CN" i="1" dirty="0">
                <a:solidFill>
                  <a:srgbClr val="00B0F0"/>
                </a:solidFill>
              </a:rPr>
              <a:t>	of the processors </a:t>
            </a:r>
          </a:p>
          <a:p>
            <a:pPr eaLnBrk="1" hangingPunct="1">
              <a:buFontTx/>
              <a:buNone/>
            </a:pPr>
            <a:r>
              <a:rPr lang="en-US" altLang="zh-CN" i="1" dirty="0">
                <a:solidFill>
                  <a:srgbClr val="00B0F0"/>
                </a:solidFill>
              </a:rPr>
              <a:t>	when running in parallel mode;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a:extLst>
              <a:ext uri="{FF2B5EF4-FFF2-40B4-BE49-F238E27FC236}">
                <a16:creationId xmlns:a16="http://schemas.microsoft.com/office/drawing/2014/main" id="{38DDB997-F97A-4746-912D-329B993A08C1}"/>
              </a:ext>
            </a:extLst>
          </p:cNvPr>
          <p:cNvSpPr>
            <a:spLocks noGrp="1" noChangeArrowheads="1"/>
          </p:cNvSpPr>
          <p:nvPr>
            <p:ph type="title"/>
          </p:nvPr>
        </p:nvSpPr>
        <p:spPr/>
        <p:txBody>
          <a:bodyPr/>
          <a:lstStyle/>
          <a:p>
            <a:pPr eaLnBrk="1" hangingPunct="1"/>
            <a:r>
              <a:rPr lang="en-US" altLang="zh-CN" sz="4000"/>
              <a:t>High Communication Cost</a:t>
            </a:r>
          </a:p>
        </p:txBody>
      </p:sp>
      <p:sp>
        <p:nvSpPr>
          <p:cNvPr id="63490" name="Rectangle 3">
            <a:extLst>
              <a:ext uri="{FF2B5EF4-FFF2-40B4-BE49-F238E27FC236}">
                <a16:creationId xmlns:a16="http://schemas.microsoft.com/office/drawing/2014/main" id="{B439FB24-0FDA-8A44-BD9D-D93415EDAFE1}"/>
              </a:ext>
            </a:extLst>
          </p:cNvPr>
          <p:cNvSpPr>
            <a:spLocks noGrp="1" noChangeArrowheads="1"/>
          </p:cNvSpPr>
          <p:nvPr>
            <p:ph type="body" idx="1"/>
          </p:nvPr>
        </p:nvSpPr>
        <p:spPr/>
        <p:txBody>
          <a:bodyPr/>
          <a:lstStyle/>
          <a:p>
            <a:pPr eaLnBrk="1" hangingPunct="1"/>
            <a:r>
              <a:rPr lang="en-US" altLang="zh-CN" dirty="0"/>
              <a:t>Relatively high cost of communications</a:t>
            </a:r>
          </a:p>
          <a:p>
            <a:pPr eaLnBrk="1" hangingPunct="1">
              <a:buFontTx/>
              <a:buNone/>
            </a:pPr>
            <a:r>
              <a:rPr lang="en-US" altLang="zh-CN" dirty="0"/>
              <a:t>	involves the large latency of remote </a:t>
            </a:r>
          </a:p>
          <a:p>
            <a:pPr eaLnBrk="1" hangingPunct="1">
              <a:buFontTx/>
              <a:buNone/>
            </a:pPr>
            <a:r>
              <a:rPr lang="en-US" altLang="zh-CN" dirty="0"/>
              <a:t>	access in a parallel processor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a:extLst>
              <a:ext uri="{FF2B5EF4-FFF2-40B4-BE49-F238E27FC236}">
                <a16:creationId xmlns:a16="http://schemas.microsoft.com/office/drawing/2014/main" id="{DF67D937-759C-7049-B13A-085DB4B91073}"/>
              </a:ext>
            </a:extLst>
          </p:cNvPr>
          <p:cNvSpPr>
            <a:spLocks noGrp="1" noChangeArrowheads="1"/>
          </p:cNvSpPr>
          <p:nvPr>
            <p:ph type="title"/>
          </p:nvPr>
        </p:nvSpPr>
        <p:spPr>
          <a:xfrm>
            <a:off x="0" y="2667000"/>
            <a:ext cx="9144000" cy="1143000"/>
          </a:xfrm>
        </p:spPr>
        <p:txBody>
          <a:bodyPr/>
          <a:lstStyle/>
          <a:p>
            <a:pPr eaLnBrk="1" hangingPunct="1"/>
            <a:r>
              <a:rPr lang="en-US" altLang="zh-CN" sz="8000"/>
              <a:t>ILP -&gt; TLP</a:t>
            </a:r>
            <a:endParaRPr lang="en-US" altLang="zh-CN" sz="4000"/>
          </a:p>
        </p:txBody>
      </p:sp>
      <p:sp>
        <p:nvSpPr>
          <p:cNvPr id="18434" name="Text Box 5">
            <a:extLst>
              <a:ext uri="{FF2B5EF4-FFF2-40B4-BE49-F238E27FC236}">
                <a16:creationId xmlns:a16="http://schemas.microsoft.com/office/drawing/2014/main" id="{8D0610B9-2501-9742-A56E-345791960457}"/>
              </a:ext>
            </a:extLst>
          </p:cNvPr>
          <p:cNvSpPr txBox="1">
            <a:spLocks noChangeArrowheads="1"/>
          </p:cNvSpPr>
          <p:nvPr/>
        </p:nvSpPr>
        <p:spPr bwMode="auto">
          <a:xfrm>
            <a:off x="1447800" y="3624263"/>
            <a:ext cx="33591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instruction-level</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parallelism</a:t>
            </a:r>
          </a:p>
        </p:txBody>
      </p:sp>
      <p:sp>
        <p:nvSpPr>
          <p:cNvPr id="18435" name="Text Box 6">
            <a:extLst>
              <a:ext uri="{FF2B5EF4-FFF2-40B4-BE49-F238E27FC236}">
                <a16:creationId xmlns:a16="http://schemas.microsoft.com/office/drawing/2014/main" id="{FEF4EDF7-EA44-6149-B916-0CE2C5ED5B00}"/>
              </a:ext>
            </a:extLst>
          </p:cNvPr>
          <p:cNvSpPr txBox="1">
            <a:spLocks noChangeArrowheads="1"/>
          </p:cNvSpPr>
          <p:nvPr/>
        </p:nvSpPr>
        <p:spPr bwMode="auto">
          <a:xfrm>
            <a:off x="5486400" y="3657600"/>
            <a:ext cx="257175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thread-level</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parallelism</a:t>
            </a:r>
          </a:p>
        </p:txBody>
      </p:sp>
      <p:sp>
        <p:nvSpPr>
          <p:cNvPr id="5" name="Text Box 3">
            <a:extLst>
              <a:ext uri="{FF2B5EF4-FFF2-40B4-BE49-F238E27FC236}">
                <a16:creationId xmlns:a16="http://schemas.microsoft.com/office/drawing/2014/main" id="{5AA82596-EC3D-8646-B0E6-C96A2323EB85}"/>
              </a:ext>
            </a:extLst>
          </p:cNvPr>
          <p:cNvSpPr txBox="1">
            <a:spLocks noChangeArrowheads="1"/>
          </p:cNvSpPr>
          <p:nvPr/>
        </p:nvSpPr>
        <p:spPr bwMode="auto">
          <a:xfrm>
            <a:off x="0" y="5667375"/>
            <a:ext cx="9144000" cy="1200150"/>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dirty="0">
                <a:ln>
                  <a:noFill/>
                </a:ln>
                <a:solidFill>
                  <a:srgbClr val="000000"/>
                </a:solidFill>
                <a:effectLst/>
                <a:uLnTx/>
                <a:uFillTx/>
                <a:latin typeface="Arial" charset="0"/>
                <a:ea typeface="宋体" panose="02010600030101010101" pitchFamily="2" charset="-122"/>
                <a:cs typeface="+mn-cs"/>
              </a:rPr>
              <a:t>TLP is identified by software or programmer and threads consist of (parallel) instructions</a:t>
            </a:r>
            <a:endParaRPr kumimoji="0" lang="en-US" altLang="zh-CN" sz="36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Arial" charset="0"/>
              <a:ea typeface="宋体" panose="02010600030101010101" pitchFamily="2" charset="-122"/>
              <a:cs typeface="+mn-c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a:extLst>
              <a:ext uri="{FF2B5EF4-FFF2-40B4-BE49-F238E27FC236}">
                <a16:creationId xmlns:a16="http://schemas.microsoft.com/office/drawing/2014/main" id="{243EEF30-73D4-B145-8F90-1F59536926B3}"/>
              </a:ext>
            </a:extLst>
          </p:cNvPr>
          <p:cNvSpPr>
            <a:spLocks noGrp="1" noChangeArrowheads="1"/>
          </p:cNvSpPr>
          <p:nvPr>
            <p:ph type="title"/>
          </p:nvPr>
        </p:nvSpPr>
        <p:spPr/>
        <p:txBody>
          <a:bodyPr/>
          <a:lstStyle/>
          <a:p>
            <a:pPr eaLnBrk="1" hangingPunct="1"/>
            <a:r>
              <a:rPr lang="en-US" altLang="zh-CN" sz="4000"/>
              <a:t>High Communication Cost</a:t>
            </a:r>
          </a:p>
        </p:txBody>
      </p:sp>
      <p:sp>
        <p:nvSpPr>
          <p:cNvPr id="64514" name="Rectangle 3">
            <a:extLst>
              <a:ext uri="{FF2B5EF4-FFF2-40B4-BE49-F238E27FC236}">
                <a16:creationId xmlns:a16="http://schemas.microsoft.com/office/drawing/2014/main" id="{DD7C4B7D-6301-2148-A975-F495172B7F10}"/>
              </a:ext>
            </a:extLst>
          </p:cNvPr>
          <p:cNvSpPr>
            <a:spLocks noGrp="1" noChangeArrowheads="1"/>
          </p:cNvSpPr>
          <p:nvPr>
            <p:ph type="body" idx="1"/>
          </p:nvPr>
        </p:nvSpPr>
        <p:spPr/>
        <p:txBody>
          <a:bodyPr/>
          <a:lstStyle/>
          <a:p>
            <a:pPr eaLnBrk="1" hangingPunct="1"/>
            <a:r>
              <a:rPr lang="en-US" altLang="zh-CN" dirty="0"/>
              <a:t>Relatively high cost of communications</a:t>
            </a:r>
          </a:p>
          <a:p>
            <a:pPr eaLnBrk="1" hangingPunct="1">
              <a:buFontTx/>
              <a:buNone/>
            </a:pPr>
            <a:r>
              <a:rPr lang="en-US" altLang="zh-CN" dirty="0"/>
              <a:t>	involves the large latency of remote </a:t>
            </a:r>
          </a:p>
          <a:p>
            <a:pPr eaLnBrk="1" hangingPunct="1">
              <a:buFontTx/>
              <a:buNone/>
            </a:pPr>
            <a:r>
              <a:rPr lang="en-US" altLang="zh-CN" dirty="0"/>
              <a:t>	access in a parallel processor</a:t>
            </a:r>
          </a:p>
          <a:p>
            <a:pPr eaLnBrk="1" hangingPunct="1">
              <a:buFontTx/>
              <a:buNone/>
            </a:pPr>
            <a:r>
              <a:rPr lang="en-US" altLang="zh-CN" dirty="0"/>
              <a:t>	</a:t>
            </a:r>
            <a:r>
              <a:rPr lang="en-US" altLang="zh-CN" b="1" dirty="0"/>
              <a:t>Example</a:t>
            </a:r>
          </a:p>
          <a:p>
            <a:pPr eaLnBrk="1" hangingPunct="1">
              <a:buFontTx/>
              <a:buNone/>
            </a:pPr>
            <a:r>
              <a:rPr lang="en-US" altLang="zh-CN" b="1" dirty="0"/>
              <a:t>	</a:t>
            </a:r>
            <a:r>
              <a:rPr lang="en-US" altLang="zh-CN" dirty="0"/>
              <a:t>app running on a 32-processor MP;</a:t>
            </a:r>
          </a:p>
          <a:p>
            <a:pPr eaLnBrk="1" hangingPunct="1">
              <a:buFontTx/>
              <a:buNone/>
            </a:pPr>
            <a:r>
              <a:rPr lang="en-US" altLang="zh-CN" dirty="0"/>
              <a:t>	100 ns for reference to a remote mem;</a:t>
            </a:r>
          </a:p>
          <a:p>
            <a:pPr eaLnBrk="1" hangingPunct="1">
              <a:buFontTx/>
              <a:buNone/>
            </a:pPr>
            <a:r>
              <a:rPr lang="en-US" altLang="zh-CN" dirty="0"/>
              <a:t>	clock rate 4.0 GHz; base CPI 0.5;</a:t>
            </a:r>
          </a:p>
          <a:p>
            <a:pPr eaLnBrk="1" hangingPunct="1">
              <a:buFontTx/>
              <a:buNone/>
            </a:pPr>
            <a:r>
              <a:rPr lang="en-US" altLang="zh-CN" dirty="0"/>
              <a:t>	</a:t>
            </a:r>
            <a:r>
              <a:rPr lang="en-US" altLang="zh-CN" b="1" dirty="0"/>
              <a:t>Q: </a:t>
            </a:r>
            <a:r>
              <a:rPr lang="en-US" altLang="zh-CN" dirty="0"/>
              <a:t>how much faster if no communication vs if 0.2% remote ref?</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a:extLst>
              <a:ext uri="{FF2B5EF4-FFF2-40B4-BE49-F238E27FC236}">
                <a16:creationId xmlns:a16="http://schemas.microsoft.com/office/drawing/2014/main" id="{51D266AB-4644-8443-83CD-2362DE3B35DD}"/>
              </a:ext>
            </a:extLst>
          </p:cNvPr>
          <p:cNvSpPr>
            <a:spLocks noGrp="1" noChangeArrowheads="1"/>
          </p:cNvSpPr>
          <p:nvPr>
            <p:ph type="title"/>
          </p:nvPr>
        </p:nvSpPr>
        <p:spPr/>
        <p:txBody>
          <a:bodyPr/>
          <a:lstStyle/>
          <a:p>
            <a:pPr eaLnBrk="1" hangingPunct="1"/>
            <a:r>
              <a:rPr lang="en-US" altLang="zh-CN" sz="4000"/>
              <a:t>High Communication Cost</a:t>
            </a:r>
          </a:p>
        </p:txBody>
      </p:sp>
      <p:sp>
        <p:nvSpPr>
          <p:cNvPr id="65538" name="Rectangle 3">
            <a:extLst>
              <a:ext uri="{FF2B5EF4-FFF2-40B4-BE49-F238E27FC236}">
                <a16:creationId xmlns:a16="http://schemas.microsoft.com/office/drawing/2014/main" id="{DA9D2BEF-4EBC-D54C-90F6-136180346E83}"/>
              </a:ext>
            </a:extLst>
          </p:cNvPr>
          <p:cNvSpPr>
            <a:spLocks noGrp="1" noChangeArrowheads="1"/>
          </p:cNvSpPr>
          <p:nvPr>
            <p:ph type="body" idx="1"/>
          </p:nvPr>
        </p:nvSpPr>
        <p:spPr/>
        <p:txBody>
          <a:bodyPr/>
          <a:lstStyle/>
          <a:p>
            <a:pPr eaLnBrk="1" hangingPunct="1"/>
            <a:r>
              <a:rPr lang="en-US" altLang="zh-CN" b="1" dirty="0"/>
              <a:t>Example</a:t>
            </a:r>
          </a:p>
          <a:p>
            <a:pPr eaLnBrk="1" hangingPunct="1">
              <a:buFontTx/>
              <a:buNone/>
            </a:pPr>
            <a:r>
              <a:rPr lang="en-US" altLang="zh-CN" b="1" dirty="0"/>
              <a:t>	</a:t>
            </a:r>
            <a:r>
              <a:rPr lang="en-US" altLang="zh-CN" dirty="0"/>
              <a:t>app running on a 32-processor MP;</a:t>
            </a:r>
          </a:p>
          <a:p>
            <a:pPr eaLnBrk="1" hangingPunct="1">
              <a:buFontTx/>
              <a:buNone/>
            </a:pPr>
            <a:r>
              <a:rPr lang="en-US" altLang="zh-CN" dirty="0"/>
              <a:t>	100 ns for reference to a remote mem;</a:t>
            </a:r>
          </a:p>
          <a:p>
            <a:pPr eaLnBrk="1" hangingPunct="1">
              <a:buFontTx/>
              <a:buNone/>
            </a:pPr>
            <a:r>
              <a:rPr lang="en-US" altLang="zh-CN" dirty="0"/>
              <a:t>	clock rate 4.0 GHz; base CPI 0.5;</a:t>
            </a:r>
          </a:p>
          <a:p>
            <a:pPr eaLnBrk="1" hangingPunct="1">
              <a:buFontTx/>
              <a:buNone/>
            </a:pPr>
            <a:r>
              <a:rPr lang="en-US" altLang="zh-CN" dirty="0"/>
              <a:t>	</a:t>
            </a:r>
            <a:r>
              <a:rPr lang="en-US" altLang="zh-CN" b="1" dirty="0"/>
              <a:t>Q: </a:t>
            </a:r>
            <a:r>
              <a:rPr lang="en-US" altLang="zh-CN" dirty="0"/>
              <a:t>how much faster if no communication vs if 0.2% remote ref?</a:t>
            </a:r>
          </a:p>
          <a:p>
            <a:pPr eaLnBrk="1" hangingPunct="1">
              <a:buFontTx/>
              <a:buNone/>
            </a:pPr>
            <a:r>
              <a:rPr lang="en-US" altLang="zh-CN" dirty="0"/>
              <a:t>	</a:t>
            </a:r>
            <a:r>
              <a:rPr lang="en-US" altLang="zh-CN" b="1" dirty="0"/>
              <a:t>Answer</a:t>
            </a:r>
          </a:p>
          <a:p>
            <a:pPr eaLnBrk="1" hangingPunct="1">
              <a:buFontTx/>
              <a:buNone/>
            </a:pPr>
            <a:r>
              <a:rPr lang="en-US" altLang="zh-CN" b="1" dirty="0"/>
              <a:t>	</a:t>
            </a:r>
            <a:r>
              <a:rPr lang="en-US" altLang="zh-CN" dirty="0"/>
              <a:t>if 0.2% remote reference</a:t>
            </a:r>
          </a:p>
        </p:txBody>
      </p:sp>
      <p:pic>
        <p:nvPicPr>
          <p:cNvPr id="65539" name="Picture 1">
            <a:extLst>
              <a:ext uri="{FF2B5EF4-FFF2-40B4-BE49-F238E27FC236}">
                <a16:creationId xmlns:a16="http://schemas.microsoft.com/office/drawing/2014/main" id="{72C0DD77-C037-1149-93AF-D2C41720B8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121400"/>
            <a:ext cx="6792913"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5C3B2D-48B4-D542-8D4E-3BACE85CED74}"/>
              </a:ext>
            </a:extLst>
          </p:cNvPr>
          <p:cNvPicPr>
            <a:picLocks noChangeAspect="1"/>
          </p:cNvPicPr>
          <p:nvPr/>
        </p:nvPicPr>
        <p:blipFill>
          <a:blip r:embed="rId2"/>
          <a:stretch>
            <a:fillRect/>
          </a:stretch>
        </p:blipFill>
        <p:spPr>
          <a:xfrm>
            <a:off x="864000" y="6066234"/>
            <a:ext cx="5334000" cy="791766"/>
          </a:xfrm>
          <a:prstGeom prst="rect">
            <a:avLst/>
          </a:prstGeom>
        </p:spPr>
      </p:pic>
      <p:sp>
        <p:nvSpPr>
          <p:cNvPr id="66561" name="Rectangle 2">
            <a:extLst>
              <a:ext uri="{FF2B5EF4-FFF2-40B4-BE49-F238E27FC236}">
                <a16:creationId xmlns:a16="http://schemas.microsoft.com/office/drawing/2014/main" id="{9AB8D18C-2009-514E-99E0-695F4E8E6900}"/>
              </a:ext>
            </a:extLst>
          </p:cNvPr>
          <p:cNvSpPr>
            <a:spLocks noGrp="1" noChangeArrowheads="1"/>
          </p:cNvSpPr>
          <p:nvPr>
            <p:ph type="title"/>
          </p:nvPr>
        </p:nvSpPr>
        <p:spPr/>
        <p:txBody>
          <a:bodyPr/>
          <a:lstStyle/>
          <a:p>
            <a:pPr eaLnBrk="1" hangingPunct="1"/>
            <a:r>
              <a:rPr lang="en-US" altLang="zh-CN" sz="4000"/>
              <a:t>High Communication Cost</a:t>
            </a:r>
          </a:p>
        </p:txBody>
      </p:sp>
      <p:sp>
        <p:nvSpPr>
          <p:cNvPr id="66562" name="Rectangle 3">
            <a:extLst>
              <a:ext uri="{FF2B5EF4-FFF2-40B4-BE49-F238E27FC236}">
                <a16:creationId xmlns:a16="http://schemas.microsoft.com/office/drawing/2014/main" id="{AE46148C-9F7C-484B-979E-3795403ADA49}"/>
              </a:ext>
            </a:extLst>
          </p:cNvPr>
          <p:cNvSpPr>
            <a:spLocks noGrp="1" noChangeArrowheads="1"/>
          </p:cNvSpPr>
          <p:nvPr>
            <p:ph type="body" idx="1"/>
          </p:nvPr>
        </p:nvSpPr>
        <p:spPr/>
        <p:txBody>
          <a:bodyPr/>
          <a:lstStyle/>
          <a:p>
            <a:pPr eaLnBrk="1" hangingPunct="1"/>
            <a:r>
              <a:rPr lang="en-US" altLang="zh-CN" b="1" dirty="0"/>
              <a:t>Example</a:t>
            </a:r>
          </a:p>
          <a:p>
            <a:pPr eaLnBrk="1" hangingPunct="1">
              <a:buFontTx/>
              <a:buNone/>
            </a:pPr>
            <a:r>
              <a:rPr lang="en-US" altLang="zh-CN" b="1" dirty="0"/>
              <a:t>	</a:t>
            </a:r>
            <a:r>
              <a:rPr lang="en-US" altLang="zh-CN" dirty="0"/>
              <a:t>app running on a 32-processor MP;</a:t>
            </a:r>
          </a:p>
          <a:p>
            <a:pPr eaLnBrk="1" hangingPunct="1">
              <a:buFontTx/>
              <a:buNone/>
            </a:pPr>
            <a:r>
              <a:rPr lang="en-US" altLang="zh-CN" dirty="0"/>
              <a:t>	100 ns for reference to a remote mem;</a:t>
            </a:r>
          </a:p>
          <a:p>
            <a:pPr eaLnBrk="1" hangingPunct="1">
              <a:buFontTx/>
              <a:buNone/>
            </a:pPr>
            <a:r>
              <a:rPr lang="en-US" altLang="zh-CN" dirty="0"/>
              <a:t>	clock rate 4.0 GHz; base CPI 0.5;</a:t>
            </a:r>
          </a:p>
          <a:p>
            <a:pPr eaLnBrk="1" hangingPunct="1">
              <a:buFontTx/>
              <a:buNone/>
            </a:pPr>
            <a:r>
              <a:rPr lang="en-US" altLang="zh-CN" dirty="0"/>
              <a:t>	</a:t>
            </a:r>
            <a:r>
              <a:rPr lang="en-US" altLang="zh-CN" b="1" dirty="0"/>
              <a:t>Q: </a:t>
            </a:r>
            <a:r>
              <a:rPr lang="en-US" altLang="zh-CN" dirty="0"/>
              <a:t>how much faster if no communication vs if 0.2% remote ref?</a:t>
            </a:r>
          </a:p>
          <a:p>
            <a:pPr eaLnBrk="1" hangingPunct="1">
              <a:buFontTx/>
              <a:buNone/>
            </a:pPr>
            <a:r>
              <a:rPr lang="en-US" altLang="zh-CN" dirty="0"/>
              <a:t>	</a:t>
            </a:r>
            <a:r>
              <a:rPr lang="en-US" altLang="zh-CN" b="1" dirty="0"/>
              <a:t>Answer</a:t>
            </a:r>
          </a:p>
          <a:p>
            <a:pPr eaLnBrk="1" hangingPunct="1">
              <a:buFontTx/>
              <a:buNone/>
            </a:pPr>
            <a:r>
              <a:rPr lang="en-US" altLang="zh-CN" b="1" dirty="0"/>
              <a:t>	</a:t>
            </a:r>
            <a:r>
              <a:rPr lang="en-US" altLang="zh-CN" dirty="0"/>
              <a:t>if 0.2% remote ref, Remote req cost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id="{0B711420-BFF2-E640-AF54-CC8947624DC2}"/>
              </a:ext>
            </a:extLst>
          </p:cNvPr>
          <p:cNvSpPr>
            <a:spLocks noGrp="1" noChangeArrowheads="1"/>
          </p:cNvSpPr>
          <p:nvPr>
            <p:ph type="title"/>
          </p:nvPr>
        </p:nvSpPr>
        <p:spPr/>
        <p:txBody>
          <a:bodyPr/>
          <a:lstStyle/>
          <a:p>
            <a:pPr eaLnBrk="1" hangingPunct="1"/>
            <a:r>
              <a:rPr lang="en-US" altLang="zh-CN" sz="4000"/>
              <a:t>High Communication Cost</a:t>
            </a:r>
          </a:p>
        </p:txBody>
      </p:sp>
      <p:sp>
        <p:nvSpPr>
          <p:cNvPr id="67586" name="Rectangle 3">
            <a:extLst>
              <a:ext uri="{FF2B5EF4-FFF2-40B4-BE49-F238E27FC236}">
                <a16:creationId xmlns:a16="http://schemas.microsoft.com/office/drawing/2014/main" id="{3038D6B1-F02F-C24C-90B0-BCA6C3156141}"/>
              </a:ext>
            </a:extLst>
          </p:cNvPr>
          <p:cNvSpPr>
            <a:spLocks noGrp="1" noChangeArrowheads="1"/>
          </p:cNvSpPr>
          <p:nvPr>
            <p:ph type="body" idx="1"/>
          </p:nvPr>
        </p:nvSpPr>
        <p:spPr>
          <a:xfrm>
            <a:off x="457200" y="1600200"/>
            <a:ext cx="8915400" cy="5257800"/>
          </a:xfrm>
        </p:spPr>
        <p:txBody>
          <a:bodyPr/>
          <a:lstStyle/>
          <a:p>
            <a:pPr eaLnBrk="1" hangingPunct="1"/>
            <a:r>
              <a:rPr lang="en-US" altLang="zh-CN" b="1" dirty="0"/>
              <a:t>Example</a:t>
            </a:r>
          </a:p>
          <a:p>
            <a:pPr eaLnBrk="1" hangingPunct="1">
              <a:buFontTx/>
              <a:buNone/>
            </a:pPr>
            <a:r>
              <a:rPr lang="en-US" altLang="zh-CN" b="1" dirty="0"/>
              <a:t>	</a:t>
            </a:r>
            <a:r>
              <a:rPr lang="en-US" altLang="zh-CN" dirty="0"/>
              <a:t>app running on a 32-processor MP;</a:t>
            </a:r>
          </a:p>
          <a:p>
            <a:pPr eaLnBrk="1" hangingPunct="1">
              <a:buFontTx/>
              <a:buNone/>
            </a:pPr>
            <a:r>
              <a:rPr lang="en-US" altLang="zh-CN" dirty="0"/>
              <a:t>	100 ns for reference to a remote mem;</a:t>
            </a:r>
          </a:p>
          <a:p>
            <a:pPr eaLnBrk="1" hangingPunct="1">
              <a:buFontTx/>
              <a:buNone/>
            </a:pPr>
            <a:r>
              <a:rPr lang="en-US" altLang="zh-CN" dirty="0"/>
              <a:t>	clock rate 4.0 GHz; base CPI 0.5;</a:t>
            </a:r>
          </a:p>
          <a:p>
            <a:pPr eaLnBrk="1" hangingPunct="1">
              <a:buFontTx/>
              <a:buNone/>
            </a:pPr>
            <a:r>
              <a:rPr lang="en-US" altLang="zh-CN" dirty="0"/>
              <a:t>	</a:t>
            </a:r>
            <a:r>
              <a:rPr lang="en-US" altLang="zh-CN" b="1" dirty="0"/>
              <a:t>Q: </a:t>
            </a:r>
            <a:r>
              <a:rPr lang="en-US" altLang="zh-CN" dirty="0"/>
              <a:t>how much faster if no communication vs if 0.2% remote ref?</a:t>
            </a:r>
          </a:p>
          <a:p>
            <a:pPr eaLnBrk="1" hangingPunct="1">
              <a:buFontTx/>
              <a:buNone/>
            </a:pPr>
            <a:r>
              <a:rPr lang="en-US" altLang="zh-CN" dirty="0"/>
              <a:t>	</a:t>
            </a:r>
            <a:r>
              <a:rPr lang="en-US" altLang="zh-CN" b="1" dirty="0"/>
              <a:t>Answer</a:t>
            </a:r>
          </a:p>
          <a:p>
            <a:pPr eaLnBrk="1" hangingPunct="1">
              <a:buFontTx/>
              <a:buNone/>
            </a:pPr>
            <a:r>
              <a:rPr lang="en-US" altLang="zh-CN" b="1" dirty="0"/>
              <a:t>	</a:t>
            </a:r>
            <a:r>
              <a:rPr lang="en-US" altLang="zh-CN" dirty="0"/>
              <a:t>if 0.2% remote ref: 0.5+0.2%x400=1.3</a:t>
            </a:r>
          </a:p>
          <a:p>
            <a:pPr eaLnBrk="1" hangingPunct="1">
              <a:buFontTx/>
              <a:buNone/>
            </a:pPr>
            <a:r>
              <a:rPr lang="en-US" altLang="zh-CN" dirty="0"/>
              <a:t>	no comm is 1.3/0.5 = 2.6 times faster</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a:extLst>
              <a:ext uri="{FF2B5EF4-FFF2-40B4-BE49-F238E27FC236}">
                <a16:creationId xmlns:a16="http://schemas.microsoft.com/office/drawing/2014/main" id="{332E541E-1181-E84F-8ADA-D9DB7C8D6332}"/>
              </a:ext>
            </a:extLst>
          </p:cNvPr>
          <p:cNvSpPr>
            <a:spLocks noGrp="1" noChangeArrowheads="1"/>
          </p:cNvSpPr>
          <p:nvPr>
            <p:ph type="title"/>
          </p:nvPr>
        </p:nvSpPr>
        <p:spPr/>
        <p:txBody>
          <a:bodyPr/>
          <a:lstStyle/>
          <a:p>
            <a:pPr eaLnBrk="1" hangingPunct="1"/>
            <a:r>
              <a:rPr lang="en-US" altLang="zh-CN" sz="4000"/>
              <a:t>Improve Parallel Processing</a:t>
            </a:r>
          </a:p>
        </p:txBody>
      </p:sp>
      <p:sp>
        <p:nvSpPr>
          <p:cNvPr id="68610" name="Rectangle 3">
            <a:extLst>
              <a:ext uri="{FF2B5EF4-FFF2-40B4-BE49-F238E27FC236}">
                <a16:creationId xmlns:a16="http://schemas.microsoft.com/office/drawing/2014/main" id="{11BB3734-E79C-A149-BA22-7C65FDAB0F9F}"/>
              </a:ext>
            </a:extLst>
          </p:cNvPr>
          <p:cNvSpPr>
            <a:spLocks noGrp="1" noChangeArrowheads="1"/>
          </p:cNvSpPr>
          <p:nvPr>
            <p:ph type="body" idx="1"/>
          </p:nvPr>
        </p:nvSpPr>
        <p:spPr/>
        <p:txBody>
          <a:bodyPr/>
          <a:lstStyle/>
          <a:p>
            <a:pPr eaLnBrk="1" hangingPunct="1">
              <a:lnSpc>
                <a:spcPct val="90000"/>
              </a:lnSpc>
            </a:pPr>
            <a:r>
              <a:rPr lang="en-US" altLang="zh-CN" sz="3000" b="1" dirty="0"/>
              <a:t>insufficient parallelism</a:t>
            </a:r>
          </a:p>
          <a:p>
            <a:pPr eaLnBrk="1" hangingPunct="1">
              <a:lnSpc>
                <a:spcPct val="90000"/>
              </a:lnSpc>
              <a:buFontTx/>
              <a:buNone/>
            </a:pPr>
            <a:r>
              <a:rPr lang="en-US" altLang="zh-CN" sz="3000" b="1" dirty="0"/>
              <a:t>	</a:t>
            </a:r>
            <a:r>
              <a:rPr lang="en-US" altLang="zh-CN" sz="3000" dirty="0"/>
              <a:t>new software algorithms that offer better parallel performance;</a:t>
            </a:r>
          </a:p>
          <a:p>
            <a:pPr eaLnBrk="1" hangingPunct="1">
              <a:lnSpc>
                <a:spcPct val="90000"/>
              </a:lnSpc>
              <a:buFontTx/>
              <a:buNone/>
            </a:pPr>
            <a:r>
              <a:rPr lang="en-US" altLang="zh-CN" sz="3000" dirty="0"/>
              <a:t>	software systems that maximize the amount of time spent executing with the full complement of processors;</a:t>
            </a:r>
            <a:endParaRPr lang="en-US" altLang="zh-CN" sz="3000" b="1" dirty="0"/>
          </a:p>
          <a:p>
            <a:pPr eaLnBrk="1" hangingPunct="1">
              <a:lnSpc>
                <a:spcPct val="90000"/>
              </a:lnSpc>
            </a:pPr>
            <a:r>
              <a:rPr lang="en-US" altLang="zh-CN" sz="3000" b="1" dirty="0"/>
              <a:t>long-latency remote communication</a:t>
            </a:r>
          </a:p>
          <a:p>
            <a:pPr eaLnBrk="1" hangingPunct="1">
              <a:lnSpc>
                <a:spcPct val="90000"/>
              </a:lnSpc>
              <a:buFontTx/>
              <a:buNone/>
            </a:pPr>
            <a:r>
              <a:rPr lang="en-US" altLang="zh-CN" sz="3000" dirty="0"/>
              <a:t>	by architecture: caching shared data…</a:t>
            </a:r>
          </a:p>
          <a:p>
            <a:pPr eaLnBrk="1" hangingPunct="1">
              <a:lnSpc>
                <a:spcPct val="90000"/>
              </a:lnSpc>
              <a:buFontTx/>
              <a:buNone/>
            </a:pPr>
            <a:r>
              <a:rPr lang="en-US" altLang="zh-CN" sz="3000" dirty="0"/>
              <a:t>	by programmer: multithreading, 	 	   </a:t>
            </a:r>
          </a:p>
          <a:p>
            <a:pPr eaLnBrk="1" hangingPunct="1">
              <a:lnSpc>
                <a:spcPct val="90000"/>
              </a:lnSpc>
              <a:buFontTx/>
              <a:buNone/>
            </a:pPr>
            <a:r>
              <a:rPr lang="en-US" altLang="zh-CN" sz="3000" dirty="0"/>
              <a:t>                           </a:t>
            </a:r>
            <a:r>
              <a:rPr lang="en-US" altLang="zh-CN" sz="1200" dirty="0"/>
              <a:t> </a:t>
            </a:r>
            <a:r>
              <a:rPr lang="en-US" altLang="zh-CN" sz="3000" dirty="0"/>
              <a:t>prefetching…</a:t>
            </a:r>
          </a:p>
        </p:txBody>
      </p:sp>
      <p:cxnSp>
        <p:nvCxnSpPr>
          <p:cNvPr id="7" name="直接箭头连接符 6">
            <a:extLst>
              <a:ext uri="{FF2B5EF4-FFF2-40B4-BE49-F238E27FC236}">
                <a16:creationId xmlns:a16="http://schemas.microsoft.com/office/drawing/2014/main" id="{CA996B1C-0048-F94C-89E9-4E0BF7623C9F}"/>
              </a:ext>
            </a:extLst>
          </p:cNvPr>
          <p:cNvCxnSpPr/>
          <p:nvPr/>
        </p:nvCxnSpPr>
        <p:spPr>
          <a:xfrm rot="5400000">
            <a:off x="5753100" y="1865312"/>
            <a:ext cx="382588" cy="1588"/>
          </a:xfrm>
          <a:prstGeom prst="straightConnector1">
            <a:avLst/>
          </a:prstGeom>
          <a:ln w="57150">
            <a:solidFill>
              <a:srgbClr val="00FF00"/>
            </a:solidFill>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a:extLst>
              <a:ext uri="{FF2B5EF4-FFF2-40B4-BE49-F238E27FC236}">
                <a16:creationId xmlns:a16="http://schemas.microsoft.com/office/drawing/2014/main" id="{522DDBA3-2DA9-9640-985B-43E7D5D923D1}"/>
              </a:ext>
            </a:extLst>
          </p:cNvPr>
          <p:cNvCxnSpPr/>
          <p:nvPr/>
        </p:nvCxnSpPr>
        <p:spPr>
          <a:xfrm rot="5400000">
            <a:off x="8572500" y="4610100"/>
            <a:ext cx="382588" cy="1588"/>
          </a:xfrm>
          <a:prstGeom prst="straightConnector1">
            <a:avLst/>
          </a:prstGeom>
          <a:ln w="57150">
            <a:solidFill>
              <a:srgbClr val="00FF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a:extLst>
              <a:ext uri="{FF2B5EF4-FFF2-40B4-BE49-F238E27FC236}">
                <a16:creationId xmlns:a16="http://schemas.microsoft.com/office/drawing/2014/main" id="{E3C65F26-D11E-B841-9276-C1D5FC0F9973}"/>
              </a:ext>
            </a:extLst>
          </p:cNvPr>
          <p:cNvSpPr>
            <a:spLocks noGrp="1" noChangeArrowheads="1"/>
          </p:cNvSpPr>
          <p:nvPr>
            <p:ph type="title"/>
          </p:nvPr>
        </p:nvSpPr>
        <p:spPr/>
        <p:txBody>
          <a:bodyPr/>
          <a:lstStyle/>
          <a:p>
            <a:pPr eaLnBrk="1" hangingPunct="1"/>
            <a:r>
              <a:rPr lang="en-US" altLang="zh-CN"/>
              <a:t>Outline</a:t>
            </a:r>
          </a:p>
        </p:txBody>
      </p:sp>
      <p:sp>
        <p:nvSpPr>
          <p:cNvPr id="29698" name="Rectangle 3">
            <a:extLst>
              <a:ext uri="{FF2B5EF4-FFF2-40B4-BE49-F238E27FC236}">
                <a16:creationId xmlns:a16="http://schemas.microsoft.com/office/drawing/2014/main" id="{908C059A-5663-C242-AA81-B434DE35D298}"/>
              </a:ext>
            </a:extLst>
          </p:cNvPr>
          <p:cNvSpPr>
            <a:spLocks noGrp="1" noChangeArrowheads="1"/>
          </p:cNvSpPr>
          <p:nvPr>
            <p:ph type="body" idx="1"/>
          </p:nvPr>
        </p:nvSpPr>
        <p:spPr/>
        <p:txBody>
          <a:bodyPr/>
          <a:lstStyle/>
          <a:p>
            <a:pPr eaLnBrk="1" hangingPunct="1">
              <a:defRPr/>
            </a:pPr>
            <a:r>
              <a:rPr lang="en-US" altLang="zh-CN" dirty="0"/>
              <a:t>Multiprocessor Architecture</a:t>
            </a:r>
          </a:p>
          <a:p>
            <a:pPr eaLnBrk="1" hangingPunct="1">
              <a:defRPr/>
            </a:pPr>
            <a:r>
              <a:rPr lang="en-US" altLang="zh-CN" dirty="0">
                <a:solidFill>
                  <a:srgbClr val="00B0F0"/>
                </a:solidFill>
              </a:rPr>
              <a:t>Centralized Shared Memory</a:t>
            </a:r>
          </a:p>
          <a:p>
            <a:pPr eaLnBrk="1" hangingPunct="1">
              <a:defRPr/>
            </a:pPr>
            <a:r>
              <a:rPr lang="en-US" altLang="zh-CN" dirty="0"/>
              <a:t>Distributed Shared Memory </a:t>
            </a:r>
          </a:p>
          <a:p>
            <a:pPr eaLnBrk="1" hangingPunct="1">
              <a:defRPr/>
            </a:pPr>
            <a:endParaRPr lang="en-US" altLang="zh-CN" dirty="0">
              <a:solidFill>
                <a:schemeClr val="bg2"/>
              </a:solidFill>
            </a:endParaRPr>
          </a:p>
          <a:p>
            <a:pPr eaLnBrk="1" hangingPunct="1">
              <a:defRPr/>
            </a:pPr>
            <a:endParaRPr lang="en-US" altLang="zh-CN" dirty="0">
              <a:solidFill>
                <a:schemeClr val="bg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05FD8BC-89C0-9843-A17B-3C52FBCE3523}"/>
              </a:ext>
            </a:extLst>
          </p:cNvPr>
          <p:cNvPicPr>
            <a:picLocks noChangeAspect="1"/>
          </p:cNvPicPr>
          <p:nvPr/>
        </p:nvPicPr>
        <p:blipFill>
          <a:blip r:embed="rId3"/>
          <a:stretch>
            <a:fillRect/>
          </a:stretch>
        </p:blipFill>
        <p:spPr>
          <a:xfrm>
            <a:off x="0" y="1362430"/>
            <a:ext cx="6172200" cy="5495569"/>
          </a:xfrm>
          <a:prstGeom prst="rect">
            <a:avLst/>
          </a:prstGeom>
        </p:spPr>
      </p:pic>
      <p:sp>
        <p:nvSpPr>
          <p:cNvPr id="71682" name="Rectangle 2">
            <a:extLst>
              <a:ext uri="{FF2B5EF4-FFF2-40B4-BE49-F238E27FC236}">
                <a16:creationId xmlns:a16="http://schemas.microsoft.com/office/drawing/2014/main" id="{1A7B54E9-C78E-7F44-9A9B-E90CA1383AB4}"/>
              </a:ext>
            </a:extLst>
          </p:cNvPr>
          <p:cNvSpPr>
            <a:spLocks noGrp="1" noChangeArrowheads="1"/>
          </p:cNvSpPr>
          <p:nvPr>
            <p:ph type="title"/>
          </p:nvPr>
        </p:nvSpPr>
        <p:spPr/>
        <p:txBody>
          <a:bodyPr/>
          <a:lstStyle/>
          <a:p>
            <a:pPr eaLnBrk="1" hangingPunct="1"/>
            <a:r>
              <a:rPr lang="en-US" altLang="zh-CN"/>
              <a:t>Centralized Shared-Memory</a:t>
            </a:r>
          </a:p>
        </p:txBody>
      </p:sp>
      <p:sp>
        <p:nvSpPr>
          <p:cNvPr id="71683" name="Text Box 5">
            <a:extLst>
              <a:ext uri="{FF2B5EF4-FFF2-40B4-BE49-F238E27FC236}">
                <a16:creationId xmlns:a16="http://schemas.microsoft.com/office/drawing/2014/main" id="{EAC626C0-8CCA-B040-BA6D-CFEB8B5B50D7}"/>
              </a:ext>
            </a:extLst>
          </p:cNvPr>
          <p:cNvSpPr txBox="1">
            <a:spLocks noChangeArrowheads="1"/>
          </p:cNvSpPr>
          <p:nvPr/>
        </p:nvSpPr>
        <p:spPr bwMode="auto">
          <a:xfrm>
            <a:off x="2962275" y="3657600"/>
            <a:ext cx="6181725"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Large, multilevel caches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reduce mem bandwidth demands</a:t>
            </a:r>
          </a:p>
        </p:txBody>
      </p:sp>
      <p:sp>
        <p:nvSpPr>
          <p:cNvPr id="5" name="圆角矩形 4">
            <a:extLst>
              <a:ext uri="{FF2B5EF4-FFF2-40B4-BE49-F238E27FC236}">
                <a16:creationId xmlns:a16="http://schemas.microsoft.com/office/drawing/2014/main" id="{AF8288C7-39F7-3040-B8E5-CED1AE528288}"/>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3">
            <a:extLst>
              <a:ext uri="{FF2B5EF4-FFF2-40B4-BE49-F238E27FC236}">
                <a16:creationId xmlns:a16="http://schemas.microsoft.com/office/drawing/2014/main" id="{9F9160A1-9B29-F84E-874E-F40685B62C08}"/>
              </a:ext>
            </a:extLst>
          </p:cNvPr>
          <p:cNvSpPr>
            <a:spLocks noGrp="1" noChangeArrowheads="1"/>
          </p:cNvSpPr>
          <p:nvPr>
            <p:ph type="title"/>
          </p:nvPr>
        </p:nvSpPr>
        <p:spPr/>
        <p:txBody>
          <a:bodyPr/>
          <a:lstStyle/>
          <a:p>
            <a:pPr eaLnBrk="1" hangingPunct="1"/>
            <a:r>
              <a:rPr lang="en-US" altLang="zh-CN"/>
              <a:t>Centralized Shared-Memory</a:t>
            </a:r>
          </a:p>
        </p:txBody>
      </p:sp>
      <p:pic>
        <p:nvPicPr>
          <p:cNvPr id="6" name="Picture 5">
            <a:extLst>
              <a:ext uri="{FF2B5EF4-FFF2-40B4-BE49-F238E27FC236}">
                <a16:creationId xmlns:a16="http://schemas.microsoft.com/office/drawing/2014/main" id="{543065BF-6224-7E45-B0A7-FB6DC3E8317E}"/>
              </a:ext>
            </a:extLst>
          </p:cNvPr>
          <p:cNvPicPr>
            <a:picLocks noChangeAspect="1"/>
          </p:cNvPicPr>
          <p:nvPr/>
        </p:nvPicPr>
        <p:blipFill>
          <a:blip r:embed="rId3"/>
          <a:stretch>
            <a:fillRect/>
          </a:stretch>
        </p:blipFill>
        <p:spPr>
          <a:xfrm>
            <a:off x="0" y="1362430"/>
            <a:ext cx="6172200" cy="5495569"/>
          </a:xfrm>
          <a:prstGeom prst="rect">
            <a:avLst/>
          </a:prstGeom>
        </p:spPr>
      </p:pic>
      <p:sp>
        <p:nvSpPr>
          <p:cNvPr id="8" name="圆角矩形 4">
            <a:extLst>
              <a:ext uri="{FF2B5EF4-FFF2-40B4-BE49-F238E27FC236}">
                <a16:creationId xmlns:a16="http://schemas.microsoft.com/office/drawing/2014/main" id="{FBC976A6-C7C3-2C41-B0A3-C9D2FD15779A}"/>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73731" name="Text Box 4">
            <a:extLst>
              <a:ext uri="{FF2B5EF4-FFF2-40B4-BE49-F238E27FC236}">
                <a16:creationId xmlns:a16="http://schemas.microsoft.com/office/drawing/2014/main" id="{3D87DB4E-15CE-FB4A-A67F-A438203463ED}"/>
              </a:ext>
            </a:extLst>
          </p:cNvPr>
          <p:cNvSpPr txBox="1">
            <a:spLocks noChangeArrowheads="1"/>
          </p:cNvSpPr>
          <p:nvPr/>
        </p:nvSpPr>
        <p:spPr bwMode="auto">
          <a:xfrm>
            <a:off x="4202113" y="3657600"/>
            <a:ext cx="4941887"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Cache private/shared data</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3">
            <a:extLst>
              <a:ext uri="{FF2B5EF4-FFF2-40B4-BE49-F238E27FC236}">
                <a16:creationId xmlns:a16="http://schemas.microsoft.com/office/drawing/2014/main" id="{7236BA14-29F1-7F4D-988A-CBB287EFED5C}"/>
              </a:ext>
            </a:extLst>
          </p:cNvPr>
          <p:cNvSpPr>
            <a:spLocks noGrp="1" noChangeArrowheads="1"/>
          </p:cNvSpPr>
          <p:nvPr>
            <p:ph type="title"/>
          </p:nvPr>
        </p:nvSpPr>
        <p:spPr/>
        <p:txBody>
          <a:bodyPr/>
          <a:lstStyle/>
          <a:p>
            <a:pPr eaLnBrk="1" hangingPunct="1"/>
            <a:r>
              <a:rPr lang="en-US" altLang="zh-CN"/>
              <a:t>Centralized Shared-Memory</a:t>
            </a:r>
          </a:p>
        </p:txBody>
      </p:sp>
      <p:pic>
        <p:nvPicPr>
          <p:cNvPr id="6" name="Picture 5">
            <a:extLst>
              <a:ext uri="{FF2B5EF4-FFF2-40B4-BE49-F238E27FC236}">
                <a16:creationId xmlns:a16="http://schemas.microsoft.com/office/drawing/2014/main" id="{7AC40018-8662-A640-A02C-DC32702595AC}"/>
              </a:ext>
            </a:extLst>
          </p:cNvPr>
          <p:cNvPicPr>
            <a:picLocks noChangeAspect="1"/>
          </p:cNvPicPr>
          <p:nvPr/>
        </p:nvPicPr>
        <p:blipFill>
          <a:blip r:embed="rId3"/>
          <a:stretch>
            <a:fillRect/>
          </a:stretch>
        </p:blipFill>
        <p:spPr>
          <a:xfrm>
            <a:off x="0" y="1362430"/>
            <a:ext cx="6172200" cy="5495569"/>
          </a:xfrm>
          <a:prstGeom prst="rect">
            <a:avLst/>
          </a:prstGeom>
        </p:spPr>
      </p:pic>
      <p:sp>
        <p:nvSpPr>
          <p:cNvPr id="7" name="圆角矩形 4">
            <a:extLst>
              <a:ext uri="{FF2B5EF4-FFF2-40B4-BE49-F238E27FC236}">
                <a16:creationId xmlns:a16="http://schemas.microsoft.com/office/drawing/2014/main" id="{C4645287-7B9E-CF4B-AF2B-713BD8AB9143}"/>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75779" name="Text Box 4">
            <a:extLst>
              <a:ext uri="{FF2B5EF4-FFF2-40B4-BE49-F238E27FC236}">
                <a16:creationId xmlns:a16="http://schemas.microsoft.com/office/drawing/2014/main" id="{67D352AD-B9E7-9D44-9BE5-2912ED292FBE}"/>
              </a:ext>
            </a:extLst>
          </p:cNvPr>
          <p:cNvSpPr txBox="1">
            <a:spLocks noChangeArrowheads="1"/>
          </p:cNvSpPr>
          <p:nvPr/>
        </p:nvSpPr>
        <p:spPr bwMode="auto">
          <a:xfrm>
            <a:off x="4133850" y="3657600"/>
            <a:ext cx="501015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private data</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used by a single processor</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3">
            <a:extLst>
              <a:ext uri="{FF2B5EF4-FFF2-40B4-BE49-F238E27FC236}">
                <a16:creationId xmlns:a16="http://schemas.microsoft.com/office/drawing/2014/main" id="{E7CD54CE-FEBE-1040-BB50-2944E776E22A}"/>
              </a:ext>
            </a:extLst>
          </p:cNvPr>
          <p:cNvSpPr>
            <a:spLocks noGrp="1" noChangeArrowheads="1"/>
          </p:cNvSpPr>
          <p:nvPr>
            <p:ph type="title"/>
          </p:nvPr>
        </p:nvSpPr>
        <p:spPr/>
        <p:txBody>
          <a:bodyPr/>
          <a:lstStyle/>
          <a:p>
            <a:pPr eaLnBrk="1" hangingPunct="1"/>
            <a:r>
              <a:rPr lang="en-US" altLang="zh-CN"/>
              <a:t>Centralized Shared-Memory</a:t>
            </a:r>
          </a:p>
        </p:txBody>
      </p:sp>
      <p:pic>
        <p:nvPicPr>
          <p:cNvPr id="6" name="Picture 5">
            <a:extLst>
              <a:ext uri="{FF2B5EF4-FFF2-40B4-BE49-F238E27FC236}">
                <a16:creationId xmlns:a16="http://schemas.microsoft.com/office/drawing/2014/main" id="{46C6D180-38C6-D241-BD3D-443A21A31DAD}"/>
              </a:ext>
            </a:extLst>
          </p:cNvPr>
          <p:cNvPicPr>
            <a:picLocks noChangeAspect="1"/>
          </p:cNvPicPr>
          <p:nvPr/>
        </p:nvPicPr>
        <p:blipFill>
          <a:blip r:embed="rId3"/>
          <a:stretch>
            <a:fillRect/>
          </a:stretch>
        </p:blipFill>
        <p:spPr>
          <a:xfrm>
            <a:off x="0" y="1362430"/>
            <a:ext cx="6172200" cy="5495569"/>
          </a:xfrm>
          <a:prstGeom prst="rect">
            <a:avLst/>
          </a:prstGeom>
        </p:spPr>
      </p:pic>
      <p:sp>
        <p:nvSpPr>
          <p:cNvPr id="7" name="圆角矩形 4">
            <a:extLst>
              <a:ext uri="{FF2B5EF4-FFF2-40B4-BE49-F238E27FC236}">
                <a16:creationId xmlns:a16="http://schemas.microsoft.com/office/drawing/2014/main" id="{E53957D2-0D46-1140-91E4-5CCBBE1A8735}"/>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77827" name="Text Box 4">
            <a:extLst>
              <a:ext uri="{FF2B5EF4-FFF2-40B4-BE49-F238E27FC236}">
                <a16:creationId xmlns:a16="http://schemas.microsoft.com/office/drawing/2014/main" id="{6C576F46-20E5-8047-9FC0-A401EDD5572A}"/>
              </a:ext>
            </a:extLst>
          </p:cNvPr>
          <p:cNvSpPr txBox="1">
            <a:spLocks noChangeArrowheads="1"/>
          </p:cNvSpPr>
          <p:nvPr/>
        </p:nvSpPr>
        <p:spPr bwMode="auto">
          <a:xfrm>
            <a:off x="374650" y="3657600"/>
            <a:ext cx="876935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shared data</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used by multiple processors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may be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replicated</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in multiple caches to reduce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access latency, required mem </a:t>
            </a:r>
            <a:r>
              <a:rPr kumimoji="0" lang="en-US" altLang="zh-CN" sz="3200" b="0" i="0" u="none" strike="noStrike" kern="1200" cap="none" spc="0" normalizeH="0" baseline="0" noProof="0" dirty="0" err="1">
                <a:ln>
                  <a:noFill/>
                </a:ln>
                <a:solidFill>
                  <a:srgbClr val="00B0F0"/>
                </a:solidFill>
                <a:effectLst/>
                <a:uLnTx/>
                <a:uFillTx/>
                <a:latin typeface="Arial" panose="020B0604020202020204" pitchFamily="34" charset="0"/>
                <a:ea typeface="宋体" panose="02010600030101010101" pitchFamily="2" charset="-122"/>
                <a:cs typeface="+mn-cs"/>
              </a:rPr>
              <a:t>bw</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contention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426AAB29-5EA6-054A-8919-290983A566DE}"/>
              </a:ext>
            </a:extLst>
          </p:cNvPr>
          <p:cNvSpPr>
            <a:spLocks noGrp="1" noChangeArrowheads="1"/>
          </p:cNvSpPr>
          <p:nvPr>
            <p:ph type="title"/>
          </p:nvPr>
        </p:nvSpPr>
        <p:spPr>
          <a:xfrm>
            <a:off x="0" y="3276600"/>
            <a:ext cx="9144000" cy="1143000"/>
          </a:xfrm>
        </p:spPr>
        <p:txBody>
          <a:bodyPr/>
          <a:lstStyle/>
          <a:p>
            <a:pPr eaLnBrk="1" hangingPunct="1"/>
            <a:r>
              <a:rPr lang="en-US" altLang="zh-CN" sz="8000"/>
              <a:t>M</a:t>
            </a:r>
            <a:r>
              <a:rPr lang="en-US" altLang="zh-CN" sz="8000">
                <a:solidFill>
                  <a:schemeClr val="accent2"/>
                </a:solidFill>
              </a:rPr>
              <a:t>I</a:t>
            </a:r>
            <a:r>
              <a:rPr lang="en-US" altLang="zh-CN" sz="8000"/>
              <a:t>M</a:t>
            </a:r>
            <a:r>
              <a:rPr lang="en-US" altLang="zh-CN" sz="8000">
                <a:solidFill>
                  <a:schemeClr val="hlink"/>
                </a:solidFill>
              </a:rPr>
              <a:t>D</a:t>
            </a:r>
            <a:br>
              <a:rPr lang="en-US" altLang="zh-CN" sz="8000"/>
            </a:br>
            <a:r>
              <a:rPr lang="en-US" altLang="zh-CN" sz="4000"/>
              <a:t>multiple </a:t>
            </a:r>
            <a:r>
              <a:rPr lang="en-US" altLang="zh-CN" sz="4000">
                <a:solidFill>
                  <a:schemeClr val="accent2"/>
                </a:solidFill>
              </a:rPr>
              <a:t>instruction</a:t>
            </a:r>
            <a:r>
              <a:rPr lang="en-US" altLang="zh-CN" sz="4000"/>
              <a:t> streams</a:t>
            </a:r>
            <a:br>
              <a:rPr lang="en-US" altLang="zh-CN" sz="4000"/>
            </a:br>
            <a:r>
              <a:rPr lang="en-US" altLang="zh-CN" sz="4000"/>
              <a:t>multiple </a:t>
            </a:r>
            <a:r>
              <a:rPr lang="en-US" altLang="zh-CN" sz="4000">
                <a:solidFill>
                  <a:schemeClr val="hlink"/>
                </a:solidFill>
              </a:rPr>
              <a:t>data</a:t>
            </a:r>
            <a:r>
              <a:rPr lang="en-US" altLang="zh-CN" sz="4000"/>
              <a:t> streams</a:t>
            </a:r>
          </a:p>
        </p:txBody>
      </p:sp>
      <p:sp>
        <p:nvSpPr>
          <p:cNvPr id="6147" name="Text Box 3">
            <a:extLst>
              <a:ext uri="{FF2B5EF4-FFF2-40B4-BE49-F238E27FC236}">
                <a16:creationId xmlns:a16="http://schemas.microsoft.com/office/drawing/2014/main" id="{CC76CA57-2392-F54A-B07E-27EC09585FB5}"/>
              </a:ext>
            </a:extLst>
          </p:cNvPr>
          <p:cNvSpPr txBox="1">
            <a:spLocks noChangeArrowheads="1"/>
          </p:cNvSpPr>
          <p:nvPr/>
        </p:nvSpPr>
        <p:spPr bwMode="auto">
          <a:xfrm>
            <a:off x="0" y="5667375"/>
            <a:ext cx="9144000" cy="1190625"/>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600" b="0" i="0" u="none" strike="noStrike" kern="1200" cap="none" spc="0" normalizeH="0" baseline="0" noProof="0" dirty="0">
                <a:ln>
                  <a:noFill/>
                </a:ln>
                <a:solidFill>
                  <a:srgbClr val="000000"/>
                </a:solidFill>
                <a:effectLst/>
                <a:uLnTx/>
                <a:uFillTx/>
                <a:latin typeface="Arial" charset="0"/>
                <a:ea typeface="宋体" panose="02010600030101010101" pitchFamily="2" charset="-122"/>
                <a:cs typeface="+mn-cs"/>
              </a:rPr>
              <a:t>Each processor fetches its </a:t>
            </a:r>
            <a:r>
              <a:rPr kumimoji="0" lang="en-US" altLang="zh-CN" sz="36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Arial" charset="0"/>
                <a:ea typeface="宋体" panose="02010600030101010101" pitchFamily="2" charset="-122"/>
                <a:cs typeface="+mn-cs"/>
              </a:rPr>
              <a:t>own instructions </a:t>
            </a:r>
            <a:r>
              <a:rPr kumimoji="0" lang="en-US" altLang="zh-CN" sz="3600" b="0" i="0" u="none" strike="noStrike" kern="1200" cap="none" spc="0" normalizeH="0" baseline="0" noProof="0" dirty="0">
                <a:ln>
                  <a:noFill/>
                </a:ln>
                <a:solidFill>
                  <a:srgbClr val="000000"/>
                </a:solidFill>
                <a:effectLst/>
                <a:uLnTx/>
                <a:uFillTx/>
                <a:latin typeface="Arial" charset="0"/>
                <a:ea typeface="宋体" panose="02010600030101010101" pitchFamily="2" charset="-122"/>
                <a:cs typeface="+mn-cs"/>
              </a:rPr>
              <a:t>and operates on its </a:t>
            </a:r>
            <a:r>
              <a:rPr kumimoji="0" lang="en-US" altLang="zh-CN" sz="36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Arial" charset="0"/>
                <a:ea typeface="宋体" panose="02010600030101010101" pitchFamily="2" charset="-122"/>
                <a:cs typeface="+mn-cs"/>
              </a:rPr>
              <a:t>own data</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274FD7D-746D-1948-8A5A-8B50FA7E77B4}"/>
              </a:ext>
            </a:extLst>
          </p:cNvPr>
          <p:cNvPicPr>
            <a:picLocks noChangeAspect="1"/>
          </p:cNvPicPr>
          <p:nvPr/>
        </p:nvPicPr>
        <p:blipFill>
          <a:blip r:embed="rId3"/>
          <a:stretch>
            <a:fillRect/>
          </a:stretch>
        </p:blipFill>
        <p:spPr>
          <a:xfrm>
            <a:off x="0" y="1362430"/>
            <a:ext cx="6172200" cy="5495569"/>
          </a:xfrm>
          <a:prstGeom prst="rect">
            <a:avLst/>
          </a:prstGeom>
        </p:spPr>
      </p:pic>
      <p:sp>
        <p:nvSpPr>
          <p:cNvPr id="9" name="圆角矩形 4">
            <a:extLst>
              <a:ext uri="{FF2B5EF4-FFF2-40B4-BE49-F238E27FC236}">
                <a16:creationId xmlns:a16="http://schemas.microsoft.com/office/drawing/2014/main" id="{75F9B423-BB35-4D4E-A950-34EDB06BA455}"/>
              </a:ext>
            </a:extLst>
          </p:cNvPr>
          <p:cNvSpPr/>
          <p:nvPr/>
        </p:nvSpPr>
        <p:spPr>
          <a:xfrm>
            <a:off x="0" y="2590800"/>
            <a:ext cx="6248400" cy="1143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79874" name="Rectangle 3">
            <a:extLst>
              <a:ext uri="{FF2B5EF4-FFF2-40B4-BE49-F238E27FC236}">
                <a16:creationId xmlns:a16="http://schemas.microsoft.com/office/drawing/2014/main" id="{A59CBF30-8181-C547-BCDB-9F0772331B2C}"/>
              </a:ext>
            </a:extLst>
          </p:cNvPr>
          <p:cNvSpPr>
            <a:spLocks noGrp="1" noChangeArrowheads="1"/>
          </p:cNvSpPr>
          <p:nvPr>
            <p:ph type="title"/>
          </p:nvPr>
        </p:nvSpPr>
        <p:spPr/>
        <p:txBody>
          <a:bodyPr/>
          <a:lstStyle/>
          <a:p>
            <a:pPr eaLnBrk="1" hangingPunct="1"/>
            <a:r>
              <a:rPr lang="en-US" altLang="zh-CN" dirty="0"/>
              <a:t>Centralized Shared-Memory</a:t>
            </a:r>
          </a:p>
        </p:txBody>
      </p:sp>
      <p:sp>
        <p:nvSpPr>
          <p:cNvPr id="79875" name="Text Box 4">
            <a:extLst>
              <a:ext uri="{FF2B5EF4-FFF2-40B4-BE49-F238E27FC236}">
                <a16:creationId xmlns:a16="http://schemas.microsoft.com/office/drawing/2014/main" id="{E4E03C10-8597-A149-8AAD-2BED4246F739}"/>
              </a:ext>
            </a:extLst>
          </p:cNvPr>
          <p:cNvSpPr txBox="1">
            <a:spLocks noChangeArrowheads="1"/>
          </p:cNvSpPr>
          <p:nvPr/>
        </p:nvSpPr>
        <p:spPr bwMode="auto">
          <a:xfrm>
            <a:off x="374650" y="3657600"/>
            <a:ext cx="876935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shared data</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used by multiple processors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may be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replicated</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in multiple caches to reduce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access latency, required mem </a:t>
            </a:r>
            <a:r>
              <a:rPr kumimoji="0" lang="en-US" altLang="zh-CN" sz="3200" b="0" i="0" u="none" strike="noStrike" kern="1200" cap="none" spc="0" normalizeH="0" baseline="0" noProof="0" dirty="0" err="1">
                <a:ln>
                  <a:noFill/>
                </a:ln>
                <a:solidFill>
                  <a:srgbClr val="00B0F0"/>
                </a:solidFill>
                <a:effectLst/>
                <a:uLnTx/>
                <a:uFillTx/>
                <a:latin typeface="Arial" panose="020B0604020202020204" pitchFamily="34" charset="0"/>
                <a:ea typeface="宋体" panose="02010600030101010101" pitchFamily="2" charset="-122"/>
                <a:cs typeface="+mn-cs"/>
              </a:rPr>
              <a:t>bw</a:t>
            </a:r>
            <a:r>
              <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contention</a:t>
            </a:r>
          </a:p>
        </p:txBody>
      </p:sp>
      <p:sp>
        <p:nvSpPr>
          <p:cNvPr id="79876" name="Line 6">
            <a:extLst>
              <a:ext uri="{FF2B5EF4-FFF2-40B4-BE49-F238E27FC236}">
                <a16:creationId xmlns:a16="http://schemas.microsoft.com/office/drawing/2014/main" id="{CE1A49D1-19C6-3148-A2C8-F71795B4A726}"/>
              </a:ext>
            </a:extLst>
          </p:cNvPr>
          <p:cNvSpPr>
            <a:spLocks noChangeShapeType="1"/>
          </p:cNvSpPr>
          <p:nvPr/>
        </p:nvSpPr>
        <p:spPr bwMode="auto">
          <a:xfrm flipV="1">
            <a:off x="8229600" y="2592000"/>
            <a:ext cx="0" cy="1116000"/>
          </a:xfrm>
          <a:prstGeom prst="line">
            <a:avLst/>
          </a:prstGeom>
          <a:noFill/>
          <a:ln w="762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9878" name="Text Box 5">
            <a:extLst>
              <a:ext uri="{FF2B5EF4-FFF2-40B4-BE49-F238E27FC236}">
                <a16:creationId xmlns:a16="http://schemas.microsoft.com/office/drawing/2014/main" id="{76C6EDAE-B51C-E340-BB8C-F9C0DA101592}"/>
              </a:ext>
            </a:extLst>
          </p:cNvPr>
          <p:cNvSpPr txBox="1">
            <a:spLocks noChangeArrowheads="1"/>
          </p:cNvSpPr>
          <p:nvPr/>
        </p:nvSpPr>
        <p:spPr bwMode="auto">
          <a:xfrm>
            <a:off x="-7938" y="1096962"/>
            <a:ext cx="9151938"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w/o additional precautions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rPr>
              <a:t>different processors</a:t>
            </a: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 </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can have </a:t>
            </a:r>
            <a:r>
              <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rPr>
              <a:t>different values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for the </a:t>
            </a:r>
            <a:r>
              <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rPr>
              <a:t>same memory location</a:t>
            </a:r>
            <a:endParaRPr kumimoji="0" lang="en-US" altLang="zh-CN" sz="3200" b="0"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a:extLst>
              <a:ext uri="{FF2B5EF4-FFF2-40B4-BE49-F238E27FC236}">
                <a16:creationId xmlns:a16="http://schemas.microsoft.com/office/drawing/2014/main" id="{FAC9DE2E-DB06-E749-AE1F-E4ED705FAE51}"/>
              </a:ext>
            </a:extLst>
          </p:cNvPr>
          <p:cNvSpPr>
            <a:spLocks noGrp="1" noChangeArrowheads="1"/>
          </p:cNvSpPr>
          <p:nvPr>
            <p:ph type="title"/>
          </p:nvPr>
        </p:nvSpPr>
        <p:spPr/>
        <p:txBody>
          <a:bodyPr/>
          <a:lstStyle/>
          <a:p>
            <a:pPr eaLnBrk="1" hangingPunct="1"/>
            <a:r>
              <a:rPr lang="en-US" altLang="zh-CN"/>
              <a:t>Cache Coherence Problem</a:t>
            </a:r>
          </a:p>
        </p:txBody>
      </p:sp>
      <p:sp>
        <p:nvSpPr>
          <p:cNvPr id="81923" name="Text Box 6">
            <a:extLst>
              <a:ext uri="{FF2B5EF4-FFF2-40B4-BE49-F238E27FC236}">
                <a16:creationId xmlns:a16="http://schemas.microsoft.com/office/drawing/2014/main" id="{5263F598-1BF7-7E46-8113-A8398CB0287E}"/>
              </a:ext>
            </a:extLst>
          </p:cNvPr>
          <p:cNvSpPr txBox="1">
            <a:spLocks noChangeArrowheads="1"/>
          </p:cNvSpPr>
          <p:nvPr/>
        </p:nvSpPr>
        <p:spPr bwMode="auto">
          <a:xfrm>
            <a:off x="5045075" y="4216400"/>
            <a:ext cx="409892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write-through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81927" name="Text Box 6">
            <a:extLst>
              <a:ext uri="{FF2B5EF4-FFF2-40B4-BE49-F238E27FC236}">
                <a16:creationId xmlns:a16="http://schemas.microsoft.com/office/drawing/2014/main" id="{A3C8BE33-BDE7-274B-B782-33D937C02A96}"/>
              </a:ext>
            </a:extLst>
          </p:cNvPr>
          <p:cNvSpPr txBox="1">
            <a:spLocks noChangeArrowheads="1"/>
          </p:cNvSpPr>
          <p:nvPr/>
        </p:nvSpPr>
        <p:spPr bwMode="auto">
          <a:xfrm>
            <a:off x="-1" y="1676400"/>
            <a:ext cx="50450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without precautions</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pic>
        <p:nvPicPr>
          <p:cNvPr id="2" name="Picture 1">
            <a:extLst>
              <a:ext uri="{FF2B5EF4-FFF2-40B4-BE49-F238E27FC236}">
                <a16:creationId xmlns:a16="http://schemas.microsoft.com/office/drawing/2014/main" id="{C2D775F8-DF8E-4F4E-8120-AC43FD4B1787}"/>
              </a:ext>
            </a:extLst>
          </p:cNvPr>
          <p:cNvPicPr>
            <a:picLocks noChangeAspect="1"/>
          </p:cNvPicPr>
          <p:nvPr/>
        </p:nvPicPr>
        <p:blipFill>
          <a:blip r:embed="rId3"/>
          <a:stretch>
            <a:fillRect/>
          </a:stretch>
        </p:blipFill>
        <p:spPr>
          <a:xfrm>
            <a:off x="0" y="2220913"/>
            <a:ext cx="9144000" cy="2090262"/>
          </a:xfrm>
          <a:prstGeom prst="rect">
            <a:avLst/>
          </a:prstGeom>
        </p:spPr>
      </p:pic>
      <p:sp>
        <p:nvSpPr>
          <p:cNvPr id="81924" name="Line 7">
            <a:extLst>
              <a:ext uri="{FF2B5EF4-FFF2-40B4-BE49-F238E27FC236}">
                <a16:creationId xmlns:a16="http://schemas.microsoft.com/office/drawing/2014/main" id="{0188EBBA-495D-1E47-8C50-BE427A7D500E}"/>
              </a:ext>
            </a:extLst>
          </p:cNvPr>
          <p:cNvSpPr>
            <a:spLocks noChangeShapeType="1"/>
          </p:cNvSpPr>
          <p:nvPr/>
        </p:nvSpPr>
        <p:spPr bwMode="auto">
          <a:xfrm>
            <a:off x="5638800" y="4038600"/>
            <a:ext cx="381000" cy="0"/>
          </a:xfrm>
          <a:prstGeom prst="line">
            <a:avLst/>
          </a:prstGeom>
          <a:noFill/>
          <a:ln w="76200">
            <a:solidFill>
              <a:srgbClr val="FF00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1925" name="Line 8">
            <a:extLst>
              <a:ext uri="{FF2B5EF4-FFF2-40B4-BE49-F238E27FC236}">
                <a16:creationId xmlns:a16="http://schemas.microsoft.com/office/drawing/2014/main" id="{3730EF29-1F0A-3948-A687-E4592CD11409}"/>
              </a:ext>
            </a:extLst>
          </p:cNvPr>
          <p:cNvSpPr>
            <a:spLocks noChangeShapeType="1"/>
          </p:cNvSpPr>
          <p:nvPr/>
        </p:nvSpPr>
        <p:spPr bwMode="auto">
          <a:xfrm>
            <a:off x="3429000" y="4038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1926" name="Line 9">
            <a:extLst>
              <a:ext uri="{FF2B5EF4-FFF2-40B4-BE49-F238E27FC236}">
                <a16:creationId xmlns:a16="http://schemas.microsoft.com/office/drawing/2014/main" id="{4C972E14-BE74-8B47-A9D2-081B954B6995}"/>
              </a:ext>
            </a:extLst>
          </p:cNvPr>
          <p:cNvSpPr>
            <a:spLocks noChangeShapeType="1"/>
          </p:cNvSpPr>
          <p:nvPr/>
        </p:nvSpPr>
        <p:spPr bwMode="auto">
          <a:xfrm>
            <a:off x="7924800" y="4038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a:extLst>
              <a:ext uri="{FF2B5EF4-FFF2-40B4-BE49-F238E27FC236}">
                <a16:creationId xmlns:a16="http://schemas.microsoft.com/office/drawing/2014/main" id="{EDDB7C0F-A69F-AE45-9FF8-2E72CBABC6E2}"/>
              </a:ext>
            </a:extLst>
          </p:cNvPr>
          <p:cNvSpPr>
            <a:spLocks noGrp="1" noChangeArrowheads="1"/>
          </p:cNvSpPr>
          <p:nvPr>
            <p:ph type="title"/>
          </p:nvPr>
        </p:nvSpPr>
        <p:spPr/>
        <p:txBody>
          <a:bodyPr/>
          <a:lstStyle/>
          <a:p>
            <a:pPr eaLnBrk="1" hangingPunct="1"/>
            <a:r>
              <a:rPr lang="en-US" altLang="zh-CN"/>
              <a:t>Cache Coherence Problem</a:t>
            </a:r>
          </a:p>
        </p:txBody>
      </p:sp>
      <p:sp>
        <p:nvSpPr>
          <p:cNvPr id="83970" name="Rectangle 3">
            <a:extLst>
              <a:ext uri="{FF2B5EF4-FFF2-40B4-BE49-F238E27FC236}">
                <a16:creationId xmlns:a16="http://schemas.microsoft.com/office/drawing/2014/main" id="{27B1A540-2124-2644-B7E0-56C18E25F14F}"/>
              </a:ext>
            </a:extLst>
          </p:cNvPr>
          <p:cNvSpPr>
            <a:spLocks noGrp="1" noChangeArrowheads="1"/>
          </p:cNvSpPr>
          <p:nvPr>
            <p:ph type="body" idx="1"/>
          </p:nvPr>
        </p:nvSpPr>
        <p:spPr/>
        <p:txBody>
          <a:bodyPr/>
          <a:lstStyle/>
          <a:p>
            <a:pPr eaLnBrk="1" hangingPunct="1"/>
            <a:r>
              <a:rPr lang="en-US" altLang="zh-CN" b="1" dirty="0"/>
              <a:t>Global state</a:t>
            </a:r>
            <a:r>
              <a:rPr lang="en-US" altLang="zh-CN" dirty="0"/>
              <a:t> defined by main memory</a:t>
            </a:r>
          </a:p>
          <a:p>
            <a:pPr eaLnBrk="1" hangingPunct="1"/>
            <a:r>
              <a:rPr lang="en-US" altLang="zh-CN" b="1" dirty="0"/>
              <a:t>Local state</a:t>
            </a:r>
            <a:r>
              <a:rPr lang="en-US" altLang="zh-CN" dirty="0"/>
              <a:t> defined by the individual caches, private to each processor core</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2">
            <a:extLst>
              <a:ext uri="{FF2B5EF4-FFF2-40B4-BE49-F238E27FC236}">
                <a16:creationId xmlns:a16="http://schemas.microsoft.com/office/drawing/2014/main" id="{DEADEF00-D0A3-2843-96FA-FAEC5414E232}"/>
              </a:ext>
            </a:extLst>
          </p:cNvPr>
          <p:cNvSpPr>
            <a:spLocks noGrp="1" noChangeArrowheads="1"/>
          </p:cNvSpPr>
          <p:nvPr>
            <p:ph type="title"/>
          </p:nvPr>
        </p:nvSpPr>
        <p:spPr/>
        <p:txBody>
          <a:bodyPr/>
          <a:lstStyle/>
          <a:p>
            <a:pPr eaLnBrk="1" hangingPunct="1"/>
            <a:r>
              <a:rPr lang="en-US" altLang="zh-CN"/>
              <a:t>Cache Coherence Problem</a:t>
            </a:r>
          </a:p>
        </p:txBody>
      </p:sp>
      <p:sp>
        <p:nvSpPr>
          <p:cNvPr id="86018" name="Rectangle 3">
            <a:extLst>
              <a:ext uri="{FF2B5EF4-FFF2-40B4-BE49-F238E27FC236}">
                <a16:creationId xmlns:a16="http://schemas.microsoft.com/office/drawing/2014/main" id="{357A648F-142B-1449-8256-B40501ECCCBB}"/>
              </a:ext>
            </a:extLst>
          </p:cNvPr>
          <p:cNvSpPr>
            <a:spLocks noGrp="1" noChangeArrowheads="1"/>
          </p:cNvSpPr>
          <p:nvPr>
            <p:ph type="body" idx="1"/>
          </p:nvPr>
        </p:nvSpPr>
        <p:spPr/>
        <p:txBody>
          <a:bodyPr/>
          <a:lstStyle/>
          <a:p>
            <a:pPr eaLnBrk="1" hangingPunct="1"/>
            <a:r>
              <a:rPr lang="en-US" altLang="zh-CN"/>
              <a:t>A memory system is </a:t>
            </a:r>
            <a:r>
              <a:rPr lang="en-US" altLang="zh-CN" b="1">
                <a:solidFill>
                  <a:srgbClr val="00B0F0"/>
                </a:solidFill>
              </a:rPr>
              <a:t>Coherent</a:t>
            </a:r>
            <a:r>
              <a:rPr lang="en-US" altLang="zh-CN" b="1"/>
              <a:t> </a:t>
            </a:r>
            <a:r>
              <a:rPr lang="en-US" altLang="zh-CN"/>
              <a:t>if any read of a data item returns the most recently written value of that data item</a:t>
            </a:r>
          </a:p>
          <a:p>
            <a:pPr eaLnBrk="1" hangingPunct="1"/>
            <a:r>
              <a:rPr lang="en-US" altLang="zh-CN"/>
              <a:t>Two critical aspects</a:t>
            </a:r>
          </a:p>
          <a:p>
            <a:pPr eaLnBrk="1" hangingPunct="1">
              <a:buFontTx/>
              <a:buNone/>
            </a:pPr>
            <a:r>
              <a:rPr lang="en-US" altLang="zh-CN" b="1"/>
              <a:t>	</a:t>
            </a:r>
            <a:r>
              <a:rPr lang="en-US" altLang="zh-CN" b="1">
                <a:solidFill>
                  <a:srgbClr val="00B0F0"/>
                </a:solidFill>
              </a:rPr>
              <a:t>coherence</a:t>
            </a:r>
            <a:r>
              <a:rPr lang="en-US" altLang="zh-CN" b="1"/>
              <a:t>: </a:t>
            </a:r>
            <a:r>
              <a:rPr lang="en-US" altLang="zh-CN"/>
              <a:t>defines what values can be returned by a read</a:t>
            </a:r>
            <a:endParaRPr lang="en-US" altLang="zh-CN" b="1"/>
          </a:p>
          <a:p>
            <a:pPr eaLnBrk="1" hangingPunct="1">
              <a:buFontTx/>
              <a:buNone/>
            </a:pPr>
            <a:r>
              <a:rPr lang="en-US" altLang="zh-CN" b="1"/>
              <a:t>	</a:t>
            </a:r>
            <a:r>
              <a:rPr lang="en-US" altLang="zh-CN" b="1">
                <a:solidFill>
                  <a:srgbClr val="00B0F0"/>
                </a:solidFill>
              </a:rPr>
              <a:t>consistency</a:t>
            </a:r>
            <a:r>
              <a:rPr lang="en-US" altLang="zh-CN" b="1"/>
              <a:t>: </a:t>
            </a:r>
            <a:r>
              <a:rPr lang="en-US" altLang="zh-CN"/>
              <a:t>determines when a written value will be returned by a read</a:t>
            </a:r>
            <a:endParaRPr lang="en-US" altLang="zh-CN" b="1"/>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2">
            <a:extLst>
              <a:ext uri="{FF2B5EF4-FFF2-40B4-BE49-F238E27FC236}">
                <a16:creationId xmlns:a16="http://schemas.microsoft.com/office/drawing/2014/main" id="{7A96FC61-3004-FD49-A1CE-D984731409A8}"/>
              </a:ext>
            </a:extLst>
          </p:cNvPr>
          <p:cNvSpPr>
            <a:spLocks noGrp="1" noChangeArrowheads="1"/>
          </p:cNvSpPr>
          <p:nvPr>
            <p:ph type="title"/>
          </p:nvPr>
        </p:nvSpPr>
        <p:spPr/>
        <p:txBody>
          <a:bodyPr/>
          <a:lstStyle/>
          <a:p>
            <a:pPr eaLnBrk="1" hangingPunct="1"/>
            <a:r>
              <a:rPr lang="en-US" altLang="zh-CN" dirty="0"/>
              <a:t>Coherence Property: 1/3</a:t>
            </a:r>
          </a:p>
        </p:txBody>
      </p:sp>
      <p:sp>
        <p:nvSpPr>
          <p:cNvPr id="44035" name="Rectangle 3">
            <a:extLst>
              <a:ext uri="{FF2B5EF4-FFF2-40B4-BE49-F238E27FC236}">
                <a16:creationId xmlns:a16="http://schemas.microsoft.com/office/drawing/2014/main" id="{7B64B756-F7FF-4741-A314-E990E2EEFA59}"/>
              </a:ext>
            </a:extLst>
          </p:cNvPr>
          <p:cNvSpPr>
            <a:spLocks noGrp="1" noChangeArrowheads="1"/>
          </p:cNvSpPr>
          <p:nvPr>
            <p:ph type="body" idx="1"/>
          </p:nvPr>
        </p:nvSpPr>
        <p:spPr/>
        <p:txBody>
          <a:bodyPr/>
          <a:lstStyle/>
          <a:p>
            <a:pPr eaLnBrk="1" hangingPunct="1">
              <a:buFontTx/>
              <a:buNone/>
              <a:defRPr/>
            </a:pPr>
            <a:r>
              <a:rPr lang="en-US" altLang="zh-CN" dirty="0"/>
              <a:t>A memory is </a:t>
            </a:r>
            <a:r>
              <a:rPr lang="en-US" altLang="zh-CN" dirty="0">
                <a:solidFill>
                  <a:srgbClr val="00B0F0"/>
                </a:solidFill>
              </a:rPr>
              <a:t>coherent if: 3-1</a:t>
            </a:r>
          </a:p>
          <a:p>
            <a:pPr eaLnBrk="1" hangingPunct="1">
              <a:defRPr/>
            </a:pPr>
            <a:r>
              <a:rPr lang="en-US" altLang="zh-CN" dirty="0"/>
              <a:t>A read by </a:t>
            </a:r>
            <a:r>
              <a:rPr lang="en-US" altLang="zh-CN" dirty="0">
                <a:solidFill>
                  <a:srgbClr val="00B0F0"/>
                </a:solidFill>
                <a:effectLst>
                  <a:outerShdw blurRad="38100" dist="38100" dir="2700000" algn="tl">
                    <a:srgbClr val="000000">
                      <a:alpha val="43137"/>
                    </a:srgbClr>
                  </a:outerShdw>
                </a:effectLst>
              </a:rPr>
              <a:t>processor P</a:t>
            </a:r>
            <a:r>
              <a:rPr lang="en-US" altLang="zh-CN" dirty="0"/>
              <a:t> to location X that follows a write by </a:t>
            </a:r>
            <a:r>
              <a:rPr lang="en-US" altLang="zh-CN" dirty="0">
                <a:solidFill>
                  <a:srgbClr val="00B0F0"/>
                </a:solidFill>
                <a:effectLst>
                  <a:outerShdw blurRad="38100" dist="38100" dir="2700000" algn="tl">
                    <a:srgbClr val="000000">
                      <a:alpha val="43137"/>
                    </a:srgbClr>
                  </a:outerShdw>
                </a:effectLst>
              </a:rPr>
              <a:t>P</a:t>
            </a:r>
            <a:r>
              <a:rPr lang="en-US" altLang="zh-CN" dirty="0"/>
              <a:t> to X, with no writes of X by another processor occurring between the write and the read by P,</a:t>
            </a:r>
          </a:p>
          <a:p>
            <a:pPr eaLnBrk="1" hangingPunct="1">
              <a:buFontTx/>
              <a:buNone/>
              <a:defRPr/>
            </a:pPr>
            <a:r>
              <a:rPr lang="en-US" altLang="zh-CN" dirty="0"/>
              <a:t>	always returns the value written by P.</a:t>
            </a:r>
          </a:p>
          <a:p>
            <a:pPr eaLnBrk="1" hangingPunct="1">
              <a:buFontTx/>
              <a:buNone/>
              <a:defRPr/>
            </a:pPr>
            <a:endParaRPr lang="en-US" altLang="zh-CN" sz="1200" dirty="0"/>
          </a:p>
          <a:p>
            <a:pPr eaLnBrk="1" hangingPunct="1">
              <a:buFontTx/>
              <a:buNone/>
              <a:defRPr/>
            </a:pPr>
            <a:r>
              <a:rPr lang="en-US" altLang="zh-CN" dirty="0"/>
              <a:t>	</a:t>
            </a:r>
            <a:r>
              <a:rPr lang="en-US" altLang="zh-CN" dirty="0">
                <a:solidFill>
                  <a:srgbClr val="00B0F0"/>
                </a:solidFill>
              </a:rPr>
              <a:t>write -&gt; read: returns written value</a:t>
            </a:r>
          </a:p>
          <a:p>
            <a:pPr eaLnBrk="1" hangingPunct="1">
              <a:buFontTx/>
              <a:buNone/>
              <a:defRPr/>
            </a:pPr>
            <a:endParaRPr lang="en-US" altLang="zh-CN" sz="1200" dirty="0">
              <a:solidFill>
                <a:srgbClr val="00B0F0"/>
              </a:solidFill>
            </a:endParaRPr>
          </a:p>
          <a:p>
            <a:pPr eaLnBrk="1" hangingPunct="1">
              <a:buFontTx/>
              <a:buNone/>
              <a:defRPr/>
            </a:pPr>
            <a:r>
              <a:rPr lang="en-US" altLang="zh-CN" dirty="0">
                <a:solidFill>
                  <a:srgbClr val="00B0F0"/>
                </a:solidFill>
              </a:rPr>
              <a:t>	preserves program order</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a:extLst>
              <a:ext uri="{FF2B5EF4-FFF2-40B4-BE49-F238E27FC236}">
                <a16:creationId xmlns:a16="http://schemas.microsoft.com/office/drawing/2014/main" id="{255CB1CF-54DE-9846-A3AD-D73C27E6F678}"/>
              </a:ext>
            </a:extLst>
          </p:cNvPr>
          <p:cNvSpPr>
            <a:spLocks noGrp="1" noChangeArrowheads="1"/>
          </p:cNvSpPr>
          <p:nvPr>
            <p:ph type="title"/>
          </p:nvPr>
        </p:nvSpPr>
        <p:spPr/>
        <p:txBody>
          <a:bodyPr/>
          <a:lstStyle/>
          <a:p>
            <a:pPr eaLnBrk="1" hangingPunct="1"/>
            <a:r>
              <a:rPr lang="en-US" altLang="zh-CN" dirty="0"/>
              <a:t>Coherence Property: 2/3</a:t>
            </a:r>
          </a:p>
        </p:txBody>
      </p:sp>
      <p:sp>
        <p:nvSpPr>
          <p:cNvPr id="45059" name="Rectangle 3">
            <a:extLst>
              <a:ext uri="{FF2B5EF4-FFF2-40B4-BE49-F238E27FC236}">
                <a16:creationId xmlns:a16="http://schemas.microsoft.com/office/drawing/2014/main" id="{885FD239-31ED-474A-B545-BE584DE710FB}"/>
              </a:ext>
            </a:extLst>
          </p:cNvPr>
          <p:cNvSpPr>
            <a:spLocks noGrp="1" noChangeArrowheads="1"/>
          </p:cNvSpPr>
          <p:nvPr>
            <p:ph type="body" idx="1"/>
          </p:nvPr>
        </p:nvSpPr>
        <p:spPr/>
        <p:txBody>
          <a:bodyPr/>
          <a:lstStyle/>
          <a:p>
            <a:pPr eaLnBrk="1" hangingPunct="1">
              <a:buFontTx/>
              <a:buNone/>
              <a:defRPr/>
            </a:pPr>
            <a:r>
              <a:rPr lang="en-US" altLang="zh-CN" dirty="0"/>
              <a:t>A memory is </a:t>
            </a:r>
            <a:r>
              <a:rPr lang="en-US" altLang="zh-CN" dirty="0">
                <a:solidFill>
                  <a:srgbClr val="00B0F0"/>
                </a:solidFill>
              </a:rPr>
              <a:t>coherent if: 3-2</a:t>
            </a:r>
          </a:p>
          <a:p>
            <a:pPr eaLnBrk="1" hangingPunct="1">
              <a:defRPr/>
            </a:pPr>
            <a:r>
              <a:rPr lang="en-US" altLang="zh-CN" dirty="0"/>
              <a:t>A read by </a:t>
            </a:r>
            <a:r>
              <a:rPr lang="en-US" altLang="zh-CN" dirty="0">
                <a:solidFill>
                  <a:srgbClr val="00B0F0"/>
                </a:solidFill>
                <a:effectLst>
                  <a:outerShdw blurRad="38100" dist="38100" dir="2700000" algn="tl">
                    <a:srgbClr val="000000">
                      <a:alpha val="43137"/>
                    </a:srgbClr>
                  </a:outerShdw>
                </a:effectLst>
              </a:rPr>
              <a:t>a processor </a:t>
            </a:r>
            <a:r>
              <a:rPr lang="en-US" altLang="zh-CN" dirty="0"/>
              <a:t>to location X that follows a write by </a:t>
            </a:r>
            <a:r>
              <a:rPr lang="en-US" altLang="zh-CN" dirty="0">
                <a:solidFill>
                  <a:srgbClr val="00B0F0"/>
                </a:solidFill>
                <a:effectLst>
                  <a:outerShdw blurRad="38100" dist="38100" dir="2700000" algn="tl">
                    <a:srgbClr val="000000">
                      <a:alpha val="43137"/>
                    </a:srgbClr>
                  </a:outerShdw>
                </a:effectLst>
              </a:rPr>
              <a:t>another processor </a:t>
            </a:r>
            <a:r>
              <a:rPr lang="en-US" altLang="zh-CN" dirty="0"/>
              <a:t>to X returns the written value if the read and the write are sufficiently separated in time and no other writes to X occur between the two accesses.</a:t>
            </a:r>
          </a:p>
          <a:p>
            <a:pPr eaLnBrk="1" hangingPunct="1">
              <a:defRPr/>
            </a:pPr>
            <a:endParaRPr lang="en-US" altLang="zh-CN" sz="1200" dirty="0"/>
          </a:p>
          <a:p>
            <a:pPr eaLnBrk="1" hangingPunct="1">
              <a:buFontTx/>
              <a:buNone/>
              <a:defRPr/>
            </a:pPr>
            <a:r>
              <a:rPr lang="en-US" altLang="zh-CN" i="1" dirty="0"/>
              <a:t>	</a:t>
            </a:r>
            <a:r>
              <a:rPr lang="en-US" altLang="zh-CN" dirty="0">
                <a:solidFill>
                  <a:srgbClr val="00B0F0"/>
                </a:solidFill>
              </a:rPr>
              <a:t>write -&gt; read: returns written value</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2">
            <a:extLst>
              <a:ext uri="{FF2B5EF4-FFF2-40B4-BE49-F238E27FC236}">
                <a16:creationId xmlns:a16="http://schemas.microsoft.com/office/drawing/2014/main" id="{9B66CDFD-772D-4D49-807A-8DAFBEA64A40}"/>
              </a:ext>
            </a:extLst>
          </p:cNvPr>
          <p:cNvSpPr>
            <a:spLocks noGrp="1" noChangeArrowheads="1"/>
          </p:cNvSpPr>
          <p:nvPr>
            <p:ph type="title"/>
          </p:nvPr>
        </p:nvSpPr>
        <p:spPr/>
        <p:txBody>
          <a:bodyPr/>
          <a:lstStyle/>
          <a:p>
            <a:pPr eaLnBrk="1" hangingPunct="1"/>
            <a:r>
              <a:rPr lang="en-US" altLang="zh-CN" dirty="0"/>
              <a:t>Coherence Property: 3/3</a:t>
            </a:r>
          </a:p>
        </p:txBody>
      </p:sp>
      <p:sp>
        <p:nvSpPr>
          <p:cNvPr id="90114" name="Rectangle 3">
            <a:extLst>
              <a:ext uri="{FF2B5EF4-FFF2-40B4-BE49-F238E27FC236}">
                <a16:creationId xmlns:a16="http://schemas.microsoft.com/office/drawing/2014/main" id="{A16C03D1-30E2-C044-9FAC-1FB2666772A0}"/>
              </a:ext>
            </a:extLst>
          </p:cNvPr>
          <p:cNvSpPr>
            <a:spLocks noGrp="1" noChangeArrowheads="1"/>
          </p:cNvSpPr>
          <p:nvPr>
            <p:ph type="body" idx="1"/>
          </p:nvPr>
        </p:nvSpPr>
        <p:spPr/>
        <p:txBody>
          <a:bodyPr/>
          <a:lstStyle/>
          <a:p>
            <a:pPr eaLnBrk="1" hangingPunct="1">
              <a:buFontTx/>
              <a:buNone/>
            </a:pPr>
            <a:r>
              <a:rPr lang="en-US" altLang="zh-CN" dirty="0"/>
              <a:t>A memory is </a:t>
            </a:r>
            <a:r>
              <a:rPr lang="en-US" altLang="zh-CN" dirty="0">
                <a:solidFill>
                  <a:srgbClr val="00B0F0"/>
                </a:solidFill>
              </a:rPr>
              <a:t>coherent if: 3-3</a:t>
            </a:r>
            <a:endParaRPr lang="en-US" altLang="zh-CN" i="1" dirty="0">
              <a:solidFill>
                <a:srgbClr val="00B0F0"/>
              </a:solidFill>
            </a:endParaRPr>
          </a:p>
          <a:p>
            <a:pPr eaLnBrk="1" hangingPunct="1"/>
            <a:r>
              <a:rPr lang="en-US" altLang="zh-CN" dirty="0">
                <a:solidFill>
                  <a:srgbClr val="00B0F0"/>
                </a:solidFill>
                <a:effectLst>
                  <a:outerShdw blurRad="38100" dist="38100" dir="2700000" algn="tl">
                    <a:srgbClr val="000000">
                      <a:alpha val="43137"/>
                    </a:srgbClr>
                  </a:outerShdw>
                </a:effectLst>
              </a:rPr>
              <a:t>Write serialization</a:t>
            </a:r>
          </a:p>
          <a:p>
            <a:pPr eaLnBrk="1" hangingPunct="1">
              <a:buFontTx/>
              <a:buNone/>
            </a:pPr>
            <a:r>
              <a:rPr lang="en-US" altLang="zh-CN" dirty="0"/>
              <a:t>	two writes to the same location by any two processors are seen in the same order by all processors</a:t>
            </a:r>
            <a:endParaRPr lang="en-US" altLang="zh-CN" i="1"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2">
            <a:extLst>
              <a:ext uri="{FF2B5EF4-FFF2-40B4-BE49-F238E27FC236}">
                <a16:creationId xmlns:a16="http://schemas.microsoft.com/office/drawing/2014/main" id="{D792CB00-B312-7B4F-867A-4A6182512670}"/>
              </a:ext>
            </a:extLst>
          </p:cNvPr>
          <p:cNvSpPr>
            <a:spLocks noGrp="1" noChangeArrowheads="1"/>
          </p:cNvSpPr>
          <p:nvPr>
            <p:ph type="title"/>
          </p:nvPr>
        </p:nvSpPr>
        <p:spPr/>
        <p:txBody>
          <a:bodyPr/>
          <a:lstStyle/>
          <a:p>
            <a:pPr eaLnBrk="1" hangingPunct="1"/>
            <a:r>
              <a:rPr lang="en-US" altLang="zh-CN"/>
              <a:t>Consistency</a:t>
            </a:r>
          </a:p>
        </p:txBody>
      </p:sp>
      <p:sp>
        <p:nvSpPr>
          <p:cNvPr id="92162" name="Rectangle 3">
            <a:extLst>
              <a:ext uri="{FF2B5EF4-FFF2-40B4-BE49-F238E27FC236}">
                <a16:creationId xmlns:a16="http://schemas.microsoft.com/office/drawing/2014/main" id="{71DC2BC3-D526-F245-80C7-700A6C56E05C}"/>
              </a:ext>
            </a:extLst>
          </p:cNvPr>
          <p:cNvSpPr>
            <a:spLocks noGrp="1" noChangeArrowheads="1"/>
          </p:cNvSpPr>
          <p:nvPr>
            <p:ph type="body" idx="1"/>
          </p:nvPr>
        </p:nvSpPr>
        <p:spPr/>
        <p:txBody>
          <a:bodyPr/>
          <a:lstStyle/>
          <a:p>
            <a:pPr eaLnBrk="1" hangingPunct="1"/>
            <a:r>
              <a:rPr lang="en-US" altLang="zh-CN"/>
              <a:t>When</a:t>
            </a:r>
            <a:r>
              <a:rPr lang="en-US" altLang="zh-CN" i="1"/>
              <a:t> </a:t>
            </a:r>
            <a:r>
              <a:rPr lang="en-US" altLang="zh-CN"/>
              <a:t>a written value will be seen is important</a:t>
            </a:r>
          </a:p>
          <a:p>
            <a:pPr eaLnBrk="1" hangingPunct="1"/>
            <a:r>
              <a:rPr lang="en-US" altLang="zh-CN"/>
              <a:t>Memory</a:t>
            </a:r>
            <a:r>
              <a:rPr lang="zh-CN" altLang="en-US"/>
              <a:t> </a:t>
            </a:r>
            <a:r>
              <a:rPr lang="en-US" altLang="zh-CN"/>
              <a:t>consistency protocol</a:t>
            </a:r>
            <a:endParaRPr lang="en-US" altLang="zh-CN" i="1"/>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a:extLst>
              <a:ext uri="{FF2B5EF4-FFF2-40B4-BE49-F238E27FC236}">
                <a16:creationId xmlns:a16="http://schemas.microsoft.com/office/drawing/2014/main" id="{6FB1B69E-933F-AF4F-BEC6-399C966EC13A}"/>
              </a:ext>
            </a:extLst>
          </p:cNvPr>
          <p:cNvSpPr>
            <a:spLocks noGrp="1" noChangeArrowheads="1"/>
          </p:cNvSpPr>
          <p:nvPr>
            <p:ph type="title"/>
          </p:nvPr>
        </p:nvSpPr>
        <p:spPr/>
        <p:txBody>
          <a:bodyPr/>
          <a:lstStyle/>
          <a:p>
            <a:pPr eaLnBrk="1" hangingPunct="1"/>
            <a:r>
              <a:rPr lang="en-US" altLang="zh-CN"/>
              <a:t>Consistency</a:t>
            </a:r>
          </a:p>
        </p:txBody>
      </p:sp>
      <p:sp>
        <p:nvSpPr>
          <p:cNvPr id="93186" name="Rectangle 3">
            <a:extLst>
              <a:ext uri="{FF2B5EF4-FFF2-40B4-BE49-F238E27FC236}">
                <a16:creationId xmlns:a16="http://schemas.microsoft.com/office/drawing/2014/main" id="{C1C9D371-2B47-7D4E-AF77-36AB52D840B6}"/>
              </a:ext>
            </a:extLst>
          </p:cNvPr>
          <p:cNvSpPr>
            <a:spLocks noGrp="1" noChangeArrowheads="1"/>
          </p:cNvSpPr>
          <p:nvPr>
            <p:ph type="body" idx="1"/>
          </p:nvPr>
        </p:nvSpPr>
        <p:spPr/>
        <p:txBody>
          <a:bodyPr/>
          <a:lstStyle/>
          <a:p>
            <a:pPr eaLnBrk="1" hangingPunct="1"/>
            <a:r>
              <a:rPr lang="en-US" altLang="zh-CN"/>
              <a:t>Example: a write of X on one processor precedes a read of X on another processor by a very small time, it may be impossible to ensure that the read returns the value of the data written,</a:t>
            </a:r>
          </a:p>
          <a:p>
            <a:pPr eaLnBrk="1" hangingPunct="1">
              <a:buFontTx/>
              <a:buNone/>
            </a:pPr>
            <a:r>
              <a:rPr lang="en-US" altLang="zh-CN" i="1"/>
              <a:t>	</a:t>
            </a:r>
            <a:r>
              <a:rPr lang="en-US" altLang="zh-CN"/>
              <a:t>since the written data may not even have left the processor at that point</a:t>
            </a:r>
            <a:endParaRPr lang="en-US" altLang="zh-CN" i="1"/>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r>
              <a:rPr lang="en-US" altLang="zh-CN" dirty="0"/>
              <a:t>how to enforce coherence?</a:t>
            </a:r>
            <a:br>
              <a:rPr lang="en-US" altLang="zh-CN" dirty="0"/>
            </a:br>
            <a:endParaRPr lang="en-US" altLang="zh-CN" dirty="0"/>
          </a:p>
        </p:txBody>
      </p:sp>
    </p:spTree>
    <p:extLst>
      <p:ext uri="{BB962C8B-B14F-4D97-AF65-F5344CB8AC3E}">
        <p14:creationId xmlns:p14="http://schemas.microsoft.com/office/powerpoint/2010/main" val="3072395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a:extLst>
              <a:ext uri="{FF2B5EF4-FFF2-40B4-BE49-F238E27FC236}">
                <a16:creationId xmlns:a16="http://schemas.microsoft.com/office/drawing/2014/main" id="{B68F2AD1-21B0-5F48-B2E7-D322A147D6DC}"/>
              </a:ext>
            </a:extLst>
          </p:cNvPr>
          <p:cNvSpPr>
            <a:spLocks noGrp="1" noChangeArrowheads="1"/>
          </p:cNvSpPr>
          <p:nvPr>
            <p:ph type="title"/>
          </p:nvPr>
        </p:nvSpPr>
        <p:spPr>
          <a:xfrm>
            <a:off x="0" y="3276600"/>
            <a:ext cx="9144000" cy="1143000"/>
          </a:xfrm>
          <a:solidFill>
            <a:schemeClr val="bg1"/>
          </a:solidFill>
          <a:ln>
            <a:solidFill>
              <a:schemeClr val="bg1"/>
            </a:solidFill>
            <a:miter lim="800000"/>
            <a:headEnd/>
            <a:tailEnd/>
          </a:ln>
        </p:spPr>
        <p:txBody>
          <a:bodyPr/>
          <a:lstStyle/>
          <a:p>
            <a:pPr eaLnBrk="1" hangingPunct="1"/>
            <a:r>
              <a:rPr lang="en-US" altLang="zh-CN" sz="7200"/>
              <a:t>multiprocessors</a:t>
            </a:r>
            <a:br>
              <a:rPr lang="en-US" altLang="zh-CN" sz="8000"/>
            </a:br>
            <a:r>
              <a:rPr lang="en-US" altLang="zh-CN" sz="4000">
                <a:solidFill>
                  <a:schemeClr val="bg1"/>
                </a:solidFill>
              </a:rPr>
              <a:t>multiple instruction streams</a:t>
            </a:r>
            <a:br>
              <a:rPr lang="en-US" altLang="zh-CN" sz="4000">
                <a:solidFill>
                  <a:schemeClr val="bg1"/>
                </a:solidFill>
              </a:rPr>
            </a:br>
            <a:r>
              <a:rPr lang="en-US" altLang="zh-CN" sz="4000">
                <a:solidFill>
                  <a:schemeClr val="bg1"/>
                </a:solidFill>
              </a:rPr>
              <a:t>multiple data streams</a:t>
            </a:r>
          </a:p>
        </p:txBody>
      </p:sp>
      <p:sp>
        <p:nvSpPr>
          <p:cNvPr id="22530" name="Text Box 3">
            <a:extLst>
              <a:ext uri="{FF2B5EF4-FFF2-40B4-BE49-F238E27FC236}">
                <a16:creationId xmlns:a16="http://schemas.microsoft.com/office/drawing/2014/main" id="{128B7AE5-3FEE-D041-B23F-7246A970D817}"/>
              </a:ext>
            </a:extLst>
          </p:cNvPr>
          <p:cNvSpPr txBox="1">
            <a:spLocks noChangeArrowheads="1"/>
          </p:cNvSpPr>
          <p:nvPr/>
        </p:nvSpPr>
        <p:spPr bwMode="auto">
          <a:xfrm>
            <a:off x="0" y="3810000"/>
            <a:ext cx="91440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computers consisting of tightly coupled processors</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2531" name="Text Box 4">
            <a:extLst>
              <a:ext uri="{FF2B5EF4-FFF2-40B4-BE49-F238E27FC236}">
                <a16:creationId xmlns:a16="http://schemas.microsoft.com/office/drawing/2014/main" id="{F560A42E-4EA8-C946-A10F-F878744BDC8E}"/>
              </a:ext>
            </a:extLst>
          </p:cNvPr>
          <p:cNvSpPr txBox="1">
            <a:spLocks noChangeArrowheads="1"/>
          </p:cNvSpPr>
          <p:nvPr/>
        </p:nvSpPr>
        <p:spPr bwMode="auto">
          <a:xfrm>
            <a:off x="0" y="4800600"/>
            <a:ext cx="4191000" cy="137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zh-CN" sz="2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Coordination and usage are typically controlled by  a single OS</a:t>
            </a:r>
          </a:p>
        </p:txBody>
      </p:sp>
      <p:sp>
        <p:nvSpPr>
          <p:cNvPr id="22532" name="Text Box 5">
            <a:extLst>
              <a:ext uri="{FF2B5EF4-FFF2-40B4-BE49-F238E27FC236}">
                <a16:creationId xmlns:a16="http://schemas.microsoft.com/office/drawing/2014/main" id="{7B0089D9-3085-F447-8EFD-F5171A1C2592}"/>
              </a:ext>
            </a:extLst>
          </p:cNvPr>
          <p:cNvSpPr txBox="1">
            <a:spLocks noChangeArrowheads="1"/>
          </p:cNvSpPr>
          <p:nvPr/>
        </p:nvSpPr>
        <p:spPr bwMode="auto">
          <a:xfrm>
            <a:off x="6248400" y="4800600"/>
            <a:ext cx="2895600" cy="137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50000"/>
              </a:spcBef>
              <a:spcAft>
                <a:spcPct val="0"/>
              </a:spcAft>
              <a:buClrTx/>
              <a:buSzTx/>
              <a:buFontTx/>
              <a:buNone/>
              <a:tabLst/>
              <a:defRPr/>
            </a:pPr>
            <a:r>
              <a:rPr kumimoji="0" lang="en-US" altLang="zh-CN" sz="2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Share memory through a shared address space</a:t>
            </a:r>
          </a:p>
        </p:txBody>
      </p:sp>
      <p:sp>
        <p:nvSpPr>
          <p:cNvPr id="22533" name="Line 7">
            <a:extLst>
              <a:ext uri="{FF2B5EF4-FFF2-40B4-BE49-F238E27FC236}">
                <a16:creationId xmlns:a16="http://schemas.microsoft.com/office/drawing/2014/main" id="{082E41D0-722B-514E-B9C1-D08930F224A5}"/>
              </a:ext>
            </a:extLst>
          </p:cNvPr>
          <p:cNvSpPr>
            <a:spLocks noChangeShapeType="1"/>
          </p:cNvSpPr>
          <p:nvPr/>
        </p:nvSpPr>
        <p:spPr bwMode="auto">
          <a:xfrm>
            <a:off x="8382000" y="4267200"/>
            <a:ext cx="0" cy="6858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2534" name="Line 8">
            <a:extLst>
              <a:ext uri="{FF2B5EF4-FFF2-40B4-BE49-F238E27FC236}">
                <a16:creationId xmlns:a16="http://schemas.microsoft.com/office/drawing/2014/main" id="{67FB2E3C-02C6-0E49-808E-79C899797A27}"/>
              </a:ext>
            </a:extLst>
          </p:cNvPr>
          <p:cNvSpPr>
            <a:spLocks noChangeShapeType="1"/>
          </p:cNvSpPr>
          <p:nvPr/>
        </p:nvSpPr>
        <p:spPr bwMode="auto">
          <a:xfrm flipH="1">
            <a:off x="3886200" y="4343400"/>
            <a:ext cx="4191000" cy="609600"/>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2">
            <a:extLst>
              <a:ext uri="{FF2B5EF4-FFF2-40B4-BE49-F238E27FC236}">
                <a16:creationId xmlns:a16="http://schemas.microsoft.com/office/drawing/2014/main" id="{D1326295-8581-364C-B27D-E5EE0856D36E}"/>
              </a:ext>
            </a:extLst>
          </p:cNvPr>
          <p:cNvSpPr>
            <a:spLocks noGrp="1" noChangeArrowheads="1"/>
          </p:cNvSpPr>
          <p:nvPr>
            <p:ph type="title"/>
          </p:nvPr>
        </p:nvSpPr>
        <p:spPr/>
        <p:txBody>
          <a:bodyPr/>
          <a:lstStyle/>
          <a:p>
            <a:pPr eaLnBrk="1" hangingPunct="1"/>
            <a:r>
              <a:rPr lang="en-US" altLang="zh-CN"/>
              <a:t>Cache Coherence Protocols</a:t>
            </a:r>
          </a:p>
        </p:txBody>
      </p:sp>
      <p:sp>
        <p:nvSpPr>
          <p:cNvPr id="94210" name="Rectangle 3">
            <a:extLst>
              <a:ext uri="{FF2B5EF4-FFF2-40B4-BE49-F238E27FC236}">
                <a16:creationId xmlns:a16="http://schemas.microsoft.com/office/drawing/2014/main" id="{88C70FC2-66FA-CD43-9DC6-DECC0A69F92C}"/>
              </a:ext>
            </a:extLst>
          </p:cNvPr>
          <p:cNvSpPr>
            <a:spLocks noGrp="1" noChangeArrowheads="1"/>
          </p:cNvSpPr>
          <p:nvPr>
            <p:ph type="body" idx="1"/>
          </p:nvPr>
        </p:nvSpPr>
        <p:spPr/>
        <p:txBody>
          <a:bodyPr/>
          <a:lstStyle/>
          <a:p>
            <a:pPr eaLnBrk="1" hangingPunct="1"/>
            <a:r>
              <a:rPr lang="en-US" altLang="zh-CN" b="1" dirty="0">
                <a:solidFill>
                  <a:srgbClr val="00B0F0"/>
                </a:solidFill>
              </a:rPr>
              <a:t>Directory based</a:t>
            </a:r>
          </a:p>
          <a:p>
            <a:pPr eaLnBrk="1" hangingPunct="1">
              <a:buFontTx/>
              <a:buNone/>
            </a:pPr>
            <a:r>
              <a:rPr lang="en-US" altLang="zh-CN" b="1" dirty="0"/>
              <a:t>	</a:t>
            </a:r>
            <a:r>
              <a:rPr lang="en-US" altLang="zh-CN" dirty="0"/>
              <a:t>the sharing status of a particular block of physical memory is kept in one location, called directory</a:t>
            </a:r>
            <a:endParaRPr lang="en-US" altLang="zh-CN" b="1" dirty="0"/>
          </a:p>
          <a:p>
            <a:pPr eaLnBrk="1" hangingPunct="1"/>
            <a:r>
              <a:rPr lang="en-US" altLang="zh-CN" b="1" dirty="0">
                <a:solidFill>
                  <a:srgbClr val="00B0F0"/>
                </a:solidFill>
              </a:rPr>
              <a:t>Snooping</a:t>
            </a:r>
          </a:p>
          <a:p>
            <a:pPr eaLnBrk="1" hangingPunct="1">
              <a:buFontTx/>
              <a:buNone/>
            </a:pPr>
            <a:r>
              <a:rPr lang="en-US" altLang="zh-CN" b="1" dirty="0"/>
              <a:t>	</a:t>
            </a:r>
            <a:r>
              <a:rPr lang="en-US" altLang="zh-CN" dirty="0"/>
              <a:t>every cache that has a copy of the data from a block of physical memory could track the sharing status of the block</a:t>
            </a:r>
            <a:endParaRPr lang="en-US" altLang="zh-CN" b="1" dirty="0"/>
          </a:p>
        </p:txBody>
      </p:sp>
      <p:sp>
        <p:nvSpPr>
          <p:cNvPr id="4" name="Rectangle 3">
            <a:extLst>
              <a:ext uri="{FF2B5EF4-FFF2-40B4-BE49-F238E27FC236}">
                <a16:creationId xmlns:a16="http://schemas.microsoft.com/office/drawing/2014/main" id="{DC1CDCE5-C1A0-5940-AC24-2F0FA24F8062}"/>
              </a:ext>
            </a:extLst>
          </p:cNvPr>
          <p:cNvSpPr txBox="1">
            <a:spLocks noChangeArrowheads="1"/>
          </p:cNvSpPr>
          <p:nvPr/>
        </p:nvSpPr>
        <p:spPr bwMode="auto">
          <a:xfrm>
            <a:off x="799200" y="3744000"/>
            <a:ext cx="83058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eaLnBrk="1" hangingPunct="1">
              <a:buNone/>
            </a:pPr>
            <a:r>
              <a:rPr lang="en-US" altLang="zh-CN" b="1" kern="0" dirty="0">
                <a:solidFill>
                  <a:srgbClr val="00B0F0"/>
                </a:solidFill>
              </a:rPr>
              <a:t>Snooping</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a:extLst>
              <a:ext uri="{FF2B5EF4-FFF2-40B4-BE49-F238E27FC236}">
                <a16:creationId xmlns:a16="http://schemas.microsoft.com/office/drawing/2014/main" id="{4999EA47-DBBD-114A-901C-9366F8B86DDD}"/>
              </a:ext>
            </a:extLst>
          </p:cNvPr>
          <p:cNvSpPr>
            <a:spLocks noGrp="1" noChangeArrowheads="1"/>
          </p:cNvSpPr>
          <p:nvPr>
            <p:ph type="title"/>
          </p:nvPr>
        </p:nvSpPr>
        <p:spPr/>
        <p:txBody>
          <a:bodyPr/>
          <a:lstStyle/>
          <a:p>
            <a:pPr eaLnBrk="1" hangingPunct="1"/>
            <a:r>
              <a:rPr lang="en-US" altLang="zh-CN" sz="4000" dirty="0">
                <a:solidFill>
                  <a:schemeClr val="bg1"/>
                </a:solidFill>
              </a:rPr>
              <a:t>Snooping</a:t>
            </a:r>
            <a:r>
              <a:rPr lang="en-US" altLang="zh-CN" sz="4000" dirty="0"/>
              <a:t> Coherence Protocol</a:t>
            </a:r>
          </a:p>
        </p:txBody>
      </p:sp>
      <p:sp>
        <p:nvSpPr>
          <p:cNvPr id="95234" name="Rectangle 3">
            <a:extLst>
              <a:ext uri="{FF2B5EF4-FFF2-40B4-BE49-F238E27FC236}">
                <a16:creationId xmlns:a16="http://schemas.microsoft.com/office/drawing/2014/main" id="{05AD649B-F997-BC40-ADF3-BFC9BD8D4695}"/>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r>
              <a:rPr lang="en-US" altLang="zh-CN" dirty="0"/>
              <a:t>	exclusive access ensures that no other readable or writable copies of an item exist when the write occurs</a:t>
            </a:r>
            <a:endParaRPr lang="en-US" altLang="zh-CN" b="1" dirty="0"/>
          </a:p>
        </p:txBody>
      </p:sp>
      <p:sp>
        <p:nvSpPr>
          <p:cNvPr id="4" name="Rectangle 3">
            <a:extLst>
              <a:ext uri="{FF2B5EF4-FFF2-40B4-BE49-F238E27FC236}">
                <a16:creationId xmlns:a16="http://schemas.microsoft.com/office/drawing/2014/main" id="{E0D2C87C-6B26-9540-8883-144D98670F73}"/>
              </a:ext>
            </a:extLst>
          </p:cNvPr>
          <p:cNvSpPr txBox="1">
            <a:spLocks noChangeArrowheads="1"/>
          </p:cNvSpPr>
          <p:nvPr/>
        </p:nvSpPr>
        <p:spPr bwMode="auto">
          <a:xfrm>
            <a:off x="284400" y="496800"/>
            <a:ext cx="83058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indent="0" eaLnBrk="1" hangingPunct="1">
              <a:buNone/>
            </a:pPr>
            <a:r>
              <a:rPr lang="en-US" altLang="zh-CN" sz="4000" b="1" kern="0" dirty="0"/>
              <a:t>Snooping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C6CF3C-6E47-3543-87DB-3B3E60185EBA}"/>
              </a:ext>
            </a:extLst>
          </p:cNvPr>
          <p:cNvPicPr>
            <a:picLocks noChangeAspect="1"/>
          </p:cNvPicPr>
          <p:nvPr/>
        </p:nvPicPr>
        <p:blipFill>
          <a:blip r:embed="rId3"/>
          <a:stretch>
            <a:fillRect/>
          </a:stretch>
        </p:blipFill>
        <p:spPr>
          <a:xfrm>
            <a:off x="0" y="2993136"/>
            <a:ext cx="9144000" cy="3019407"/>
          </a:xfrm>
          <a:prstGeom prst="rect">
            <a:avLst/>
          </a:prstGeom>
        </p:spPr>
      </p:pic>
      <p:sp>
        <p:nvSpPr>
          <p:cNvPr id="96258" name="Rectangle 2">
            <a:extLst>
              <a:ext uri="{FF2B5EF4-FFF2-40B4-BE49-F238E27FC236}">
                <a16:creationId xmlns:a16="http://schemas.microsoft.com/office/drawing/2014/main" id="{E9F7C5DD-8CEB-9F42-9E9A-FBCEDD940804}"/>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6259" name="Rectangle 3">
            <a:extLst>
              <a:ext uri="{FF2B5EF4-FFF2-40B4-BE49-F238E27FC236}">
                <a16:creationId xmlns:a16="http://schemas.microsoft.com/office/drawing/2014/main" id="{0636C48D-4149-CC4D-97A9-5C1A9A5B17E8}"/>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endParaRPr lang="en-US" altLang="zh-CN" b="1" dirty="0"/>
          </a:p>
        </p:txBody>
      </p:sp>
      <p:sp>
        <p:nvSpPr>
          <p:cNvPr id="96260" name="Line 8">
            <a:extLst>
              <a:ext uri="{FF2B5EF4-FFF2-40B4-BE49-F238E27FC236}">
                <a16:creationId xmlns:a16="http://schemas.microsoft.com/office/drawing/2014/main" id="{F9763531-6DF4-4F4D-94D3-31D4659E93F8}"/>
              </a:ext>
            </a:extLst>
          </p:cNvPr>
          <p:cNvSpPr>
            <a:spLocks noChangeShapeType="1"/>
          </p:cNvSpPr>
          <p:nvPr/>
        </p:nvSpPr>
        <p:spPr bwMode="auto">
          <a:xfrm>
            <a:off x="3886200" y="5181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a:extLst>
              <a:ext uri="{FF2B5EF4-FFF2-40B4-BE49-F238E27FC236}">
                <a16:creationId xmlns:a16="http://schemas.microsoft.com/office/drawing/2014/main" id="{31780D5D-4492-244C-8656-D32FB14B6355}"/>
              </a:ext>
            </a:extLst>
          </p:cNvPr>
          <p:cNvSpPr>
            <a:spLocks noChangeShapeType="1"/>
          </p:cNvSpPr>
          <p:nvPr/>
        </p:nvSpPr>
        <p:spPr bwMode="auto">
          <a:xfrm>
            <a:off x="4076700" y="5181601"/>
            <a:ext cx="2019300" cy="380956"/>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a:extLst>
              <a:ext uri="{FF2B5EF4-FFF2-40B4-BE49-F238E27FC236}">
                <a16:creationId xmlns:a16="http://schemas.microsoft.com/office/drawing/2014/main" id="{B6F8A840-22F0-AE49-A4DD-2F848113FAFB}"/>
              </a:ext>
            </a:extLst>
          </p:cNvPr>
          <p:cNvSpPr>
            <a:spLocks noChangeShapeType="1"/>
          </p:cNvSpPr>
          <p:nvPr/>
        </p:nvSpPr>
        <p:spPr bwMode="auto">
          <a:xfrm>
            <a:off x="4076700" y="5181600"/>
            <a:ext cx="4076700" cy="380951"/>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a:extLst>
              <a:ext uri="{FF2B5EF4-FFF2-40B4-BE49-F238E27FC236}">
                <a16:creationId xmlns:a16="http://schemas.microsoft.com/office/drawing/2014/main" id="{4B4DF341-DC6C-6741-A3CD-89AE221AAE1D}"/>
              </a:ext>
            </a:extLst>
          </p:cNvPr>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a:extLst>
              <a:ext uri="{FF2B5EF4-FFF2-40B4-BE49-F238E27FC236}">
                <a16:creationId xmlns:a16="http://schemas.microsoft.com/office/drawing/2014/main" id="{4617B8DC-D6C9-7B44-B447-BD01B9BC3A5B}"/>
              </a:ext>
            </a:extLst>
          </p:cNvPr>
          <p:cNvSpPr txBox="1">
            <a:spLocks/>
          </p:cNvSpPr>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update memory when a block becomes shared simplifies the protocol </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C6CF3C-6E47-3543-87DB-3B3E60185EBA}"/>
              </a:ext>
            </a:extLst>
          </p:cNvPr>
          <p:cNvPicPr>
            <a:picLocks noChangeAspect="1"/>
          </p:cNvPicPr>
          <p:nvPr/>
        </p:nvPicPr>
        <p:blipFill>
          <a:blip r:embed="rId3"/>
          <a:stretch>
            <a:fillRect/>
          </a:stretch>
        </p:blipFill>
        <p:spPr>
          <a:xfrm>
            <a:off x="0" y="2993136"/>
            <a:ext cx="9144000" cy="3019407"/>
          </a:xfrm>
          <a:prstGeom prst="rect">
            <a:avLst/>
          </a:prstGeom>
        </p:spPr>
      </p:pic>
      <p:sp>
        <p:nvSpPr>
          <p:cNvPr id="96258" name="Rectangle 2">
            <a:extLst>
              <a:ext uri="{FF2B5EF4-FFF2-40B4-BE49-F238E27FC236}">
                <a16:creationId xmlns:a16="http://schemas.microsoft.com/office/drawing/2014/main" id="{E9F7C5DD-8CEB-9F42-9E9A-FBCEDD940804}"/>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6259" name="Rectangle 3">
            <a:extLst>
              <a:ext uri="{FF2B5EF4-FFF2-40B4-BE49-F238E27FC236}">
                <a16:creationId xmlns:a16="http://schemas.microsoft.com/office/drawing/2014/main" id="{0636C48D-4149-CC4D-97A9-5C1A9A5B17E8}"/>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endParaRPr lang="en-US" altLang="zh-CN" b="1" dirty="0"/>
          </a:p>
        </p:txBody>
      </p:sp>
      <p:sp>
        <p:nvSpPr>
          <p:cNvPr id="96260" name="Line 8">
            <a:extLst>
              <a:ext uri="{FF2B5EF4-FFF2-40B4-BE49-F238E27FC236}">
                <a16:creationId xmlns:a16="http://schemas.microsoft.com/office/drawing/2014/main" id="{F9763531-6DF4-4F4D-94D3-31D4659E93F8}"/>
              </a:ext>
            </a:extLst>
          </p:cNvPr>
          <p:cNvSpPr>
            <a:spLocks noChangeShapeType="1"/>
          </p:cNvSpPr>
          <p:nvPr/>
        </p:nvSpPr>
        <p:spPr bwMode="auto">
          <a:xfrm>
            <a:off x="3886200" y="5181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a:extLst>
              <a:ext uri="{FF2B5EF4-FFF2-40B4-BE49-F238E27FC236}">
                <a16:creationId xmlns:a16="http://schemas.microsoft.com/office/drawing/2014/main" id="{31780D5D-4492-244C-8656-D32FB14B6355}"/>
              </a:ext>
            </a:extLst>
          </p:cNvPr>
          <p:cNvSpPr>
            <a:spLocks noChangeShapeType="1"/>
          </p:cNvSpPr>
          <p:nvPr/>
        </p:nvSpPr>
        <p:spPr bwMode="auto">
          <a:xfrm>
            <a:off x="4076700" y="5181601"/>
            <a:ext cx="2019300" cy="380956"/>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a:extLst>
              <a:ext uri="{FF2B5EF4-FFF2-40B4-BE49-F238E27FC236}">
                <a16:creationId xmlns:a16="http://schemas.microsoft.com/office/drawing/2014/main" id="{B6F8A840-22F0-AE49-A4DD-2F848113FAFB}"/>
              </a:ext>
            </a:extLst>
          </p:cNvPr>
          <p:cNvSpPr>
            <a:spLocks noChangeShapeType="1"/>
          </p:cNvSpPr>
          <p:nvPr/>
        </p:nvSpPr>
        <p:spPr bwMode="auto">
          <a:xfrm>
            <a:off x="4076700" y="5181600"/>
            <a:ext cx="4076700" cy="380951"/>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a:extLst>
              <a:ext uri="{FF2B5EF4-FFF2-40B4-BE49-F238E27FC236}">
                <a16:creationId xmlns:a16="http://schemas.microsoft.com/office/drawing/2014/main" id="{4B4DF341-DC6C-6741-A3CD-89AE221AAE1D}"/>
              </a:ext>
            </a:extLst>
          </p:cNvPr>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a:extLst>
              <a:ext uri="{FF2B5EF4-FFF2-40B4-BE49-F238E27FC236}">
                <a16:creationId xmlns:a16="http://schemas.microsoft.com/office/drawing/2014/main" id="{4617B8DC-D6C9-7B44-B447-BD01B9BC3A5B}"/>
              </a:ext>
            </a:extLst>
          </p:cNvPr>
          <p:cNvSpPr txBox="1">
            <a:spLocks/>
          </p:cNvSpPr>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shared-state block loses tracking of block ownership</a:t>
            </a:r>
          </a:p>
          <a:p>
            <a:pPr algn="r" eaLnBrk="1" hangingPunct="1">
              <a:buFontTx/>
              <a:buNone/>
              <a:defRPr/>
            </a:pPr>
            <a:r>
              <a:rPr lang="en-US" altLang="zh-CN" sz="1600" b="1" kern="0" dirty="0">
                <a:solidFill>
                  <a:srgbClr val="00B0F0"/>
                </a:solidFill>
              </a:rPr>
              <a:t> </a:t>
            </a:r>
          </a:p>
        </p:txBody>
      </p:sp>
    </p:spTree>
    <p:extLst>
      <p:ext uri="{BB962C8B-B14F-4D97-AF65-F5344CB8AC3E}">
        <p14:creationId xmlns:p14="http://schemas.microsoft.com/office/powerpoint/2010/main" val="17772374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C6CF3C-6E47-3543-87DB-3B3E60185EBA}"/>
              </a:ext>
            </a:extLst>
          </p:cNvPr>
          <p:cNvPicPr>
            <a:picLocks noChangeAspect="1"/>
          </p:cNvPicPr>
          <p:nvPr/>
        </p:nvPicPr>
        <p:blipFill>
          <a:blip r:embed="rId3"/>
          <a:stretch>
            <a:fillRect/>
          </a:stretch>
        </p:blipFill>
        <p:spPr>
          <a:xfrm>
            <a:off x="0" y="2993136"/>
            <a:ext cx="9144000" cy="3019407"/>
          </a:xfrm>
          <a:prstGeom prst="rect">
            <a:avLst/>
          </a:prstGeom>
        </p:spPr>
      </p:pic>
      <p:sp>
        <p:nvSpPr>
          <p:cNvPr id="96258" name="Rectangle 2">
            <a:extLst>
              <a:ext uri="{FF2B5EF4-FFF2-40B4-BE49-F238E27FC236}">
                <a16:creationId xmlns:a16="http://schemas.microsoft.com/office/drawing/2014/main" id="{E9F7C5DD-8CEB-9F42-9E9A-FBCEDD940804}"/>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6259" name="Rectangle 3">
            <a:extLst>
              <a:ext uri="{FF2B5EF4-FFF2-40B4-BE49-F238E27FC236}">
                <a16:creationId xmlns:a16="http://schemas.microsoft.com/office/drawing/2014/main" id="{0636C48D-4149-CC4D-97A9-5C1A9A5B17E8}"/>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endParaRPr lang="en-US" altLang="zh-CN" b="1" dirty="0"/>
          </a:p>
        </p:txBody>
      </p:sp>
      <p:sp>
        <p:nvSpPr>
          <p:cNvPr id="96260" name="Line 8">
            <a:extLst>
              <a:ext uri="{FF2B5EF4-FFF2-40B4-BE49-F238E27FC236}">
                <a16:creationId xmlns:a16="http://schemas.microsoft.com/office/drawing/2014/main" id="{F9763531-6DF4-4F4D-94D3-31D4659E93F8}"/>
              </a:ext>
            </a:extLst>
          </p:cNvPr>
          <p:cNvSpPr>
            <a:spLocks noChangeShapeType="1"/>
          </p:cNvSpPr>
          <p:nvPr/>
        </p:nvSpPr>
        <p:spPr bwMode="auto">
          <a:xfrm>
            <a:off x="3886200" y="5181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a:extLst>
              <a:ext uri="{FF2B5EF4-FFF2-40B4-BE49-F238E27FC236}">
                <a16:creationId xmlns:a16="http://schemas.microsoft.com/office/drawing/2014/main" id="{31780D5D-4492-244C-8656-D32FB14B6355}"/>
              </a:ext>
            </a:extLst>
          </p:cNvPr>
          <p:cNvSpPr>
            <a:spLocks noChangeShapeType="1"/>
          </p:cNvSpPr>
          <p:nvPr/>
        </p:nvSpPr>
        <p:spPr bwMode="auto">
          <a:xfrm>
            <a:off x="4076700" y="5181601"/>
            <a:ext cx="2019300" cy="380956"/>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a:extLst>
              <a:ext uri="{FF2B5EF4-FFF2-40B4-BE49-F238E27FC236}">
                <a16:creationId xmlns:a16="http://schemas.microsoft.com/office/drawing/2014/main" id="{B6F8A840-22F0-AE49-A4DD-2F848113FAFB}"/>
              </a:ext>
            </a:extLst>
          </p:cNvPr>
          <p:cNvSpPr>
            <a:spLocks noChangeShapeType="1"/>
          </p:cNvSpPr>
          <p:nvPr/>
        </p:nvSpPr>
        <p:spPr bwMode="auto">
          <a:xfrm>
            <a:off x="4076700" y="5181600"/>
            <a:ext cx="4076700" cy="380951"/>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a:extLst>
              <a:ext uri="{FF2B5EF4-FFF2-40B4-BE49-F238E27FC236}">
                <a16:creationId xmlns:a16="http://schemas.microsoft.com/office/drawing/2014/main" id="{4B4DF341-DC6C-6741-A3CD-89AE221AAE1D}"/>
              </a:ext>
            </a:extLst>
          </p:cNvPr>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a:extLst>
              <a:ext uri="{FF2B5EF4-FFF2-40B4-BE49-F238E27FC236}">
                <a16:creationId xmlns:a16="http://schemas.microsoft.com/office/drawing/2014/main" id="{4617B8DC-D6C9-7B44-B447-BD01B9BC3A5B}"/>
              </a:ext>
            </a:extLst>
          </p:cNvPr>
          <p:cNvSpPr txBox="1">
            <a:spLocks/>
          </p:cNvSpPr>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hard to regulate which core to write-back upon eviction</a:t>
            </a:r>
          </a:p>
          <a:p>
            <a:pPr algn="r" eaLnBrk="1" hangingPunct="1">
              <a:buFontTx/>
              <a:buNone/>
              <a:defRPr/>
            </a:pPr>
            <a:r>
              <a:rPr lang="en-US" altLang="zh-CN" sz="1600" b="1" kern="0" dirty="0">
                <a:solidFill>
                  <a:srgbClr val="00B0F0"/>
                </a:solidFill>
              </a:rPr>
              <a:t> </a:t>
            </a:r>
          </a:p>
        </p:txBody>
      </p:sp>
    </p:spTree>
    <p:extLst>
      <p:ext uri="{BB962C8B-B14F-4D97-AF65-F5344CB8AC3E}">
        <p14:creationId xmlns:p14="http://schemas.microsoft.com/office/powerpoint/2010/main" val="1656453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C6CF3C-6E47-3543-87DB-3B3E60185EBA}"/>
              </a:ext>
            </a:extLst>
          </p:cNvPr>
          <p:cNvPicPr>
            <a:picLocks noChangeAspect="1"/>
          </p:cNvPicPr>
          <p:nvPr/>
        </p:nvPicPr>
        <p:blipFill>
          <a:blip r:embed="rId3"/>
          <a:stretch>
            <a:fillRect/>
          </a:stretch>
        </p:blipFill>
        <p:spPr>
          <a:xfrm>
            <a:off x="0" y="2993136"/>
            <a:ext cx="9144000" cy="3019407"/>
          </a:xfrm>
          <a:prstGeom prst="rect">
            <a:avLst/>
          </a:prstGeom>
        </p:spPr>
      </p:pic>
      <p:sp>
        <p:nvSpPr>
          <p:cNvPr id="96258" name="Rectangle 2">
            <a:extLst>
              <a:ext uri="{FF2B5EF4-FFF2-40B4-BE49-F238E27FC236}">
                <a16:creationId xmlns:a16="http://schemas.microsoft.com/office/drawing/2014/main" id="{E9F7C5DD-8CEB-9F42-9E9A-FBCEDD940804}"/>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6259" name="Rectangle 3">
            <a:extLst>
              <a:ext uri="{FF2B5EF4-FFF2-40B4-BE49-F238E27FC236}">
                <a16:creationId xmlns:a16="http://schemas.microsoft.com/office/drawing/2014/main" id="{0636C48D-4149-CC4D-97A9-5C1A9A5B17E8}"/>
              </a:ext>
            </a:extLst>
          </p:cNvPr>
          <p:cNvSpPr>
            <a:spLocks noGrp="1" noChangeArrowheads="1"/>
          </p:cNvSpPr>
          <p:nvPr>
            <p:ph type="body" idx="1"/>
          </p:nvPr>
        </p:nvSpPr>
        <p:spPr/>
        <p:txBody>
          <a:bodyPr/>
          <a:lstStyle/>
          <a:p>
            <a:pPr eaLnBrk="1" hangingPunct="1"/>
            <a:r>
              <a:rPr lang="en-US" altLang="zh-CN" b="1" dirty="0"/>
              <a:t>Write invalidate protocol</a:t>
            </a:r>
          </a:p>
          <a:p>
            <a:pPr eaLnBrk="1" hangingPunct="1">
              <a:buFontTx/>
              <a:buNone/>
            </a:pPr>
            <a:r>
              <a:rPr lang="en-US" altLang="zh-CN" b="1" dirty="0"/>
              <a:t>	</a:t>
            </a:r>
            <a:r>
              <a:rPr lang="en-US" altLang="zh-CN" dirty="0"/>
              <a:t>invalidate other copies on a write</a:t>
            </a:r>
          </a:p>
          <a:p>
            <a:pPr eaLnBrk="1" hangingPunct="1">
              <a:buFontTx/>
              <a:buNone/>
            </a:pPr>
            <a:endParaRPr lang="en-US" altLang="zh-CN" dirty="0"/>
          </a:p>
          <a:p>
            <a:pPr eaLnBrk="1" hangingPunct="1">
              <a:buFontTx/>
              <a:buNone/>
            </a:pPr>
            <a:endParaRPr lang="en-US" altLang="zh-CN" b="1" dirty="0"/>
          </a:p>
        </p:txBody>
      </p:sp>
      <p:sp>
        <p:nvSpPr>
          <p:cNvPr id="96260" name="Line 8">
            <a:extLst>
              <a:ext uri="{FF2B5EF4-FFF2-40B4-BE49-F238E27FC236}">
                <a16:creationId xmlns:a16="http://schemas.microsoft.com/office/drawing/2014/main" id="{F9763531-6DF4-4F4D-94D3-31D4659E93F8}"/>
              </a:ext>
            </a:extLst>
          </p:cNvPr>
          <p:cNvSpPr>
            <a:spLocks noChangeShapeType="1"/>
          </p:cNvSpPr>
          <p:nvPr/>
        </p:nvSpPr>
        <p:spPr bwMode="auto">
          <a:xfrm>
            <a:off x="3886200" y="5181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1" name="Line 7">
            <a:extLst>
              <a:ext uri="{FF2B5EF4-FFF2-40B4-BE49-F238E27FC236}">
                <a16:creationId xmlns:a16="http://schemas.microsoft.com/office/drawing/2014/main" id="{31780D5D-4492-244C-8656-D32FB14B6355}"/>
              </a:ext>
            </a:extLst>
          </p:cNvPr>
          <p:cNvSpPr>
            <a:spLocks noChangeShapeType="1"/>
          </p:cNvSpPr>
          <p:nvPr/>
        </p:nvSpPr>
        <p:spPr bwMode="auto">
          <a:xfrm>
            <a:off x="4076700" y="5181601"/>
            <a:ext cx="2019300" cy="380956"/>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6262" name="Line 7">
            <a:extLst>
              <a:ext uri="{FF2B5EF4-FFF2-40B4-BE49-F238E27FC236}">
                <a16:creationId xmlns:a16="http://schemas.microsoft.com/office/drawing/2014/main" id="{B6F8A840-22F0-AE49-A4DD-2F848113FAFB}"/>
              </a:ext>
            </a:extLst>
          </p:cNvPr>
          <p:cNvSpPr>
            <a:spLocks noChangeShapeType="1"/>
          </p:cNvSpPr>
          <p:nvPr/>
        </p:nvSpPr>
        <p:spPr bwMode="auto">
          <a:xfrm>
            <a:off x="4076700" y="5181600"/>
            <a:ext cx="4076700" cy="380951"/>
          </a:xfrm>
          <a:prstGeom prst="line">
            <a:avLst/>
          </a:prstGeom>
          <a:noFill/>
          <a:ln w="76200">
            <a:solidFill>
              <a:srgbClr val="00FF00"/>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9" name="Text Box 6">
            <a:extLst>
              <a:ext uri="{FF2B5EF4-FFF2-40B4-BE49-F238E27FC236}">
                <a16:creationId xmlns:a16="http://schemas.microsoft.com/office/drawing/2014/main" id="{4B4DF341-DC6C-6741-A3CD-89AE221AAE1D}"/>
              </a:ext>
            </a:extLst>
          </p:cNvPr>
          <p:cNvSpPr txBox="1">
            <a:spLocks noChangeArrowheads="1"/>
          </p:cNvSpPr>
          <p:nvPr/>
        </p:nvSpPr>
        <p:spPr bwMode="auto">
          <a:xfrm>
            <a:off x="5658751" y="5943600"/>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write-back cache</a:t>
            </a:r>
            <a:endParaRPr kumimoji="0" lang="en-US" altLang="zh-CN" sz="3200" b="1" i="0" u="none" strike="noStrike" kern="1200" cap="none" spc="0" normalizeH="0" baseline="0" noProof="0" dirty="0">
              <a:ln>
                <a:noFill/>
              </a:ln>
              <a:solidFill>
                <a:srgbClr val="FF0000"/>
              </a:solidFill>
              <a:effectLst/>
              <a:uLnTx/>
              <a:uFillTx/>
              <a:latin typeface="Arial" panose="020B0604020202020204" pitchFamily="34" charset="0"/>
              <a:ea typeface="宋体" panose="02010600030101010101" pitchFamily="2" charset="-122"/>
              <a:cs typeface="+mn-cs"/>
            </a:endParaRPr>
          </a:p>
        </p:txBody>
      </p:sp>
      <p:sp>
        <p:nvSpPr>
          <p:cNvPr id="10" name="Content Placeholder 2">
            <a:extLst>
              <a:ext uri="{FF2B5EF4-FFF2-40B4-BE49-F238E27FC236}">
                <a16:creationId xmlns:a16="http://schemas.microsoft.com/office/drawing/2014/main" id="{4617B8DC-D6C9-7B44-B447-BD01B9BC3A5B}"/>
              </a:ext>
            </a:extLst>
          </p:cNvPr>
          <p:cNvSpPr txBox="1">
            <a:spLocks/>
          </p:cNvSpPr>
          <p:nvPr/>
        </p:nvSpPr>
        <p:spPr bwMode="auto">
          <a:xfrm>
            <a:off x="0" y="6393586"/>
            <a:ext cx="9144000" cy="464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1600" b="1" kern="0" dirty="0">
                <a:solidFill>
                  <a:srgbClr val="00B0F0"/>
                </a:solidFill>
              </a:rPr>
              <a:t>update of memory ensures that memory already holds the latest value</a:t>
            </a:r>
          </a:p>
          <a:p>
            <a:pPr algn="r" eaLnBrk="1" hangingPunct="1">
              <a:buFontTx/>
              <a:buNone/>
              <a:defRPr/>
            </a:pPr>
            <a:r>
              <a:rPr lang="en-US" altLang="zh-CN" sz="1600" b="1" kern="0" dirty="0">
                <a:solidFill>
                  <a:srgbClr val="00B0F0"/>
                </a:solidFill>
              </a:rPr>
              <a:t> </a:t>
            </a:r>
          </a:p>
        </p:txBody>
      </p:sp>
    </p:spTree>
    <p:extLst>
      <p:ext uri="{BB962C8B-B14F-4D97-AF65-F5344CB8AC3E}">
        <p14:creationId xmlns:p14="http://schemas.microsoft.com/office/powerpoint/2010/main" val="220307694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2">
            <a:extLst>
              <a:ext uri="{FF2B5EF4-FFF2-40B4-BE49-F238E27FC236}">
                <a16:creationId xmlns:a16="http://schemas.microsoft.com/office/drawing/2014/main" id="{15647433-A274-7944-8ACD-C8DCF7AE486B}"/>
              </a:ext>
            </a:extLst>
          </p:cNvPr>
          <p:cNvSpPr>
            <a:spLocks noGrp="1" noChangeArrowheads="1"/>
          </p:cNvSpPr>
          <p:nvPr>
            <p:ph type="title"/>
          </p:nvPr>
        </p:nvSpPr>
        <p:spPr/>
        <p:txBody>
          <a:bodyPr/>
          <a:lstStyle/>
          <a:p>
            <a:pPr eaLnBrk="1" hangingPunct="1"/>
            <a:r>
              <a:rPr lang="en-US" altLang="zh-CN" sz="4000"/>
              <a:t>Snooping Coherence Protocol</a:t>
            </a:r>
          </a:p>
        </p:txBody>
      </p:sp>
      <p:sp>
        <p:nvSpPr>
          <p:cNvPr id="98306" name="Rectangle 3">
            <a:extLst>
              <a:ext uri="{FF2B5EF4-FFF2-40B4-BE49-F238E27FC236}">
                <a16:creationId xmlns:a16="http://schemas.microsoft.com/office/drawing/2014/main" id="{0FBBD34D-59B6-C347-807B-005F65DF2A58}"/>
              </a:ext>
            </a:extLst>
          </p:cNvPr>
          <p:cNvSpPr>
            <a:spLocks noGrp="1" noChangeArrowheads="1"/>
          </p:cNvSpPr>
          <p:nvPr>
            <p:ph type="body" idx="1"/>
          </p:nvPr>
        </p:nvSpPr>
        <p:spPr/>
        <p:txBody>
          <a:bodyPr/>
          <a:lstStyle/>
          <a:p>
            <a:pPr eaLnBrk="1" hangingPunct="1"/>
            <a:r>
              <a:rPr lang="en-US" altLang="zh-CN" b="1" dirty="0"/>
              <a:t>Write update/broadcast protocol</a:t>
            </a:r>
          </a:p>
          <a:p>
            <a:pPr eaLnBrk="1" hangingPunct="1">
              <a:buFontTx/>
              <a:buNone/>
            </a:pPr>
            <a:r>
              <a:rPr lang="en-US" altLang="zh-CN" b="1" dirty="0"/>
              <a:t>	</a:t>
            </a:r>
            <a:r>
              <a:rPr lang="en-US" altLang="zh-CN" dirty="0"/>
              <a:t>update all cached copies of a data item when that item is written</a:t>
            </a:r>
          </a:p>
          <a:p>
            <a:pPr eaLnBrk="1" hangingPunct="1">
              <a:buFontTx/>
              <a:buNone/>
            </a:pPr>
            <a:endParaRPr lang="en-US" altLang="zh-CN" dirty="0"/>
          </a:p>
          <a:p>
            <a:pPr eaLnBrk="1" hangingPunct="1">
              <a:buFontTx/>
              <a:buNone/>
            </a:pPr>
            <a:r>
              <a:rPr lang="en-US" altLang="zh-CN" dirty="0"/>
              <a:t>	consume more bandwidth</a:t>
            </a:r>
            <a:endParaRPr lang="en-US" altLang="zh-CN" b="1"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B8C23714-1727-DA4E-B323-CFF9DD914286}"/>
              </a:ext>
            </a:extLst>
          </p:cNvPr>
          <p:cNvSpPr>
            <a:spLocks noGrp="1" noChangeArrowheads="1"/>
          </p:cNvSpPr>
          <p:nvPr>
            <p:ph type="title"/>
          </p:nvPr>
        </p:nvSpPr>
        <p:spPr/>
        <p:txBody>
          <a:bodyPr/>
          <a:lstStyle/>
          <a:p>
            <a:pPr eaLnBrk="1" hangingPunct="1"/>
            <a:r>
              <a:rPr lang="en-US" altLang="zh-CN" dirty="0"/>
              <a:t>Write Invalidate Protocol</a:t>
            </a:r>
          </a:p>
        </p:txBody>
      </p:sp>
      <p:sp>
        <p:nvSpPr>
          <p:cNvPr id="99330" name="Rectangle 3">
            <a:extLst>
              <a:ext uri="{FF2B5EF4-FFF2-40B4-BE49-F238E27FC236}">
                <a16:creationId xmlns:a16="http://schemas.microsoft.com/office/drawing/2014/main" id="{3A489234-5134-724B-956F-862E2B701444}"/>
              </a:ext>
            </a:extLst>
          </p:cNvPr>
          <p:cNvSpPr>
            <a:spLocks noGrp="1" noChangeArrowheads="1"/>
          </p:cNvSpPr>
          <p:nvPr>
            <p:ph type="body" idx="1"/>
          </p:nvPr>
        </p:nvSpPr>
        <p:spPr/>
        <p:txBody>
          <a:bodyPr/>
          <a:lstStyle/>
          <a:p>
            <a:pPr eaLnBrk="1" hangingPunct="1"/>
            <a:r>
              <a:rPr lang="en-US" altLang="zh-CN">
                <a:solidFill>
                  <a:srgbClr val="00B0F0"/>
                </a:solidFill>
              </a:rPr>
              <a:t>To perform an invalidate, the processor simply acquires bus access and broadcasts the address to be invalidated on the bus</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2">
            <a:extLst>
              <a:ext uri="{FF2B5EF4-FFF2-40B4-BE49-F238E27FC236}">
                <a16:creationId xmlns:a16="http://schemas.microsoft.com/office/drawing/2014/main" id="{B9E7E621-7703-AE4C-885A-1EC7824C41F7}"/>
              </a:ext>
            </a:extLst>
          </p:cNvPr>
          <p:cNvSpPr>
            <a:spLocks noGrp="1" noChangeArrowheads="1"/>
          </p:cNvSpPr>
          <p:nvPr>
            <p:ph type="title"/>
          </p:nvPr>
        </p:nvSpPr>
        <p:spPr/>
        <p:txBody>
          <a:bodyPr/>
          <a:lstStyle/>
          <a:p>
            <a:pPr eaLnBrk="1" hangingPunct="1"/>
            <a:r>
              <a:rPr lang="en-US" altLang="zh-CN" dirty="0"/>
              <a:t>Write Invalidate Protocol</a:t>
            </a:r>
          </a:p>
        </p:txBody>
      </p:sp>
      <p:sp>
        <p:nvSpPr>
          <p:cNvPr id="100354" name="Rectangle 3">
            <a:extLst>
              <a:ext uri="{FF2B5EF4-FFF2-40B4-BE49-F238E27FC236}">
                <a16:creationId xmlns:a16="http://schemas.microsoft.com/office/drawing/2014/main" id="{2FD60FF9-3171-CA43-B722-E44FCD4F2350}"/>
              </a:ext>
            </a:extLst>
          </p:cNvPr>
          <p:cNvSpPr>
            <a:spLocks noGrp="1" noChangeArrowheads="1"/>
          </p:cNvSpPr>
          <p:nvPr>
            <p:ph type="body" idx="1"/>
          </p:nvPr>
        </p:nvSpPr>
        <p:spPr/>
        <p:txBody>
          <a:bodyPr/>
          <a:lstStyle/>
          <a:p>
            <a:pPr eaLnBrk="1" hangingPunct="1"/>
            <a:r>
              <a:rPr lang="en-US" altLang="zh-CN"/>
              <a:t>To perform an invalidate, the processor simply acquires bus access and broadcasts the address to be invalidated on the bus</a:t>
            </a:r>
          </a:p>
          <a:p>
            <a:pPr eaLnBrk="1" hangingPunct="1"/>
            <a:r>
              <a:rPr lang="en-US" altLang="zh-CN">
                <a:solidFill>
                  <a:srgbClr val="00B0F0"/>
                </a:solidFill>
              </a:rPr>
              <a:t>All processors continuously snoop on the bus, watching the addresses</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p:txBody>
          <a:bodyPr/>
          <a:lstStyle/>
          <a:p>
            <a:pPr eaLnBrk="1" hangingPunct="1"/>
            <a:r>
              <a:rPr lang="en-US" altLang="zh-CN" dirty="0"/>
              <a:t>Write Invalidate Protocol</a:t>
            </a:r>
          </a:p>
        </p:txBody>
      </p:sp>
      <p:sp>
        <p:nvSpPr>
          <p:cNvPr id="101378" name="Rectangle 3">
            <a:extLst>
              <a:ext uri="{FF2B5EF4-FFF2-40B4-BE49-F238E27FC236}">
                <a16:creationId xmlns:a16="http://schemas.microsoft.com/office/drawing/2014/main" id="{7CE2D44C-1C77-524D-8C89-51A6C4800AD7}"/>
              </a:ext>
            </a:extLst>
          </p:cNvPr>
          <p:cNvSpPr>
            <a:spLocks noGrp="1" noChangeArrowheads="1"/>
          </p:cNvSpPr>
          <p:nvPr>
            <p:ph type="body" idx="1"/>
          </p:nvPr>
        </p:nvSpPr>
        <p:spPr/>
        <p:txBody>
          <a:bodyPr/>
          <a:lstStyle/>
          <a:p>
            <a:pPr eaLnBrk="1" hangingPunct="1"/>
            <a:r>
              <a:rPr lang="en-US" altLang="zh-CN"/>
              <a:t>To perform an invalidate, the processor simply acquires bus access and broadcasts the address to be invalidated on the bus</a:t>
            </a:r>
          </a:p>
          <a:p>
            <a:pPr eaLnBrk="1" hangingPunct="1"/>
            <a:r>
              <a:rPr lang="en-US" altLang="zh-CN"/>
              <a:t>All processors continuously snoop on the bus, watching the addresses</a:t>
            </a:r>
          </a:p>
          <a:p>
            <a:pPr eaLnBrk="1" hangingPunct="1"/>
            <a:r>
              <a:rPr lang="en-US" altLang="zh-CN">
                <a:solidFill>
                  <a:srgbClr val="00B0F0"/>
                </a:solidFill>
              </a:rPr>
              <a:t>The processors check whether the address on the bus is in their cache;</a:t>
            </a:r>
          </a:p>
          <a:p>
            <a:pPr eaLnBrk="1" hangingPunct="1">
              <a:buFontTx/>
              <a:buNone/>
            </a:pPr>
            <a:r>
              <a:rPr lang="en-US" altLang="zh-CN">
                <a:solidFill>
                  <a:srgbClr val="00B0F0"/>
                </a:solidFill>
              </a:rPr>
              <a:t>	if so, the corresponding data block in the cache is invalidated.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a:extLst>
              <a:ext uri="{FF2B5EF4-FFF2-40B4-BE49-F238E27FC236}">
                <a16:creationId xmlns:a16="http://schemas.microsoft.com/office/drawing/2014/main" id="{26356538-2A20-D549-BECF-6899F3B5352C}"/>
              </a:ext>
            </a:extLst>
          </p:cNvPr>
          <p:cNvSpPr>
            <a:spLocks noGrp="1" noChangeArrowheads="1"/>
          </p:cNvSpPr>
          <p:nvPr>
            <p:ph type="title"/>
          </p:nvPr>
        </p:nvSpPr>
        <p:spPr>
          <a:xfrm>
            <a:off x="0" y="3276600"/>
            <a:ext cx="9144000" cy="1143000"/>
          </a:xfrm>
          <a:solidFill>
            <a:schemeClr val="bg1"/>
          </a:solidFill>
          <a:ln>
            <a:solidFill>
              <a:schemeClr val="bg1"/>
            </a:solidFill>
            <a:miter lim="800000"/>
            <a:headEnd/>
            <a:tailEnd/>
          </a:ln>
        </p:spPr>
        <p:txBody>
          <a:bodyPr/>
          <a:lstStyle/>
          <a:p>
            <a:pPr eaLnBrk="1" hangingPunct="1"/>
            <a:r>
              <a:rPr lang="en-US" altLang="zh-CN" sz="7200"/>
              <a:t>multiprocessors</a:t>
            </a:r>
            <a:br>
              <a:rPr lang="en-US" altLang="zh-CN" sz="8000"/>
            </a:br>
            <a:r>
              <a:rPr lang="en-US" altLang="zh-CN" sz="4000">
                <a:solidFill>
                  <a:schemeClr val="bg1"/>
                </a:solidFill>
              </a:rPr>
              <a:t>multiple instruction streams</a:t>
            </a:r>
            <a:br>
              <a:rPr lang="en-US" altLang="zh-CN" sz="4000">
                <a:solidFill>
                  <a:schemeClr val="bg1"/>
                </a:solidFill>
              </a:rPr>
            </a:br>
            <a:r>
              <a:rPr lang="en-US" altLang="zh-CN" sz="4000">
                <a:solidFill>
                  <a:schemeClr val="bg1"/>
                </a:solidFill>
              </a:rPr>
              <a:t>multiple data streams</a:t>
            </a:r>
          </a:p>
        </p:txBody>
      </p:sp>
      <p:sp>
        <p:nvSpPr>
          <p:cNvPr id="24578" name="Text Box 3">
            <a:extLst>
              <a:ext uri="{FF2B5EF4-FFF2-40B4-BE49-F238E27FC236}">
                <a16:creationId xmlns:a16="http://schemas.microsoft.com/office/drawing/2014/main" id="{4E50D13A-E5AE-2542-99D2-CFA11507FC33}"/>
              </a:ext>
            </a:extLst>
          </p:cNvPr>
          <p:cNvSpPr txBox="1">
            <a:spLocks noChangeArrowheads="1"/>
          </p:cNvSpPr>
          <p:nvPr/>
        </p:nvSpPr>
        <p:spPr bwMode="auto">
          <a:xfrm>
            <a:off x="0" y="3810000"/>
            <a:ext cx="91440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computers consisting of tightly coupled processors</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zh-CN" sz="2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8196" name="Text Box 4">
            <a:extLst>
              <a:ext uri="{FF2B5EF4-FFF2-40B4-BE49-F238E27FC236}">
                <a16:creationId xmlns:a16="http://schemas.microsoft.com/office/drawing/2014/main" id="{BDAEFE8A-3934-6F4C-874B-58351C2FBF77}"/>
              </a:ext>
            </a:extLst>
          </p:cNvPr>
          <p:cNvSpPr txBox="1">
            <a:spLocks noChangeArrowheads="1"/>
          </p:cNvSpPr>
          <p:nvPr/>
        </p:nvSpPr>
        <p:spPr bwMode="auto">
          <a:xfrm>
            <a:off x="0" y="4800600"/>
            <a:ext cx="4191000" cy="1373188"/>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zh-CN" sz="2800" b="0" i="0" u="none" strike="noStrike" kern="1200" cap="none" spc="0" normalizeH="0" baseline="0" noProof="0" dirty="0" err="1">
                <a:ln>
                  <a:noFill/>
                </a:ln>
                <a:solidFill>
                  <a:srgbClr val="000000"/>
                </a:solidFill>
                <a:effectLst>
                  <a:outerShdw blurRad="38100" dist="38100" dir="2700000" algn="tl">
                    <a:srgbClr val="000000">
                      <a:alpha val="43137"/>
                    </a:srgbClr>
                  </a:outerShdw>
                </a:effectLst>
                <a:uLnTx/>
                <a:uFillTx/>
                <a:latin typeface="Arial" charset="0"/>
                <a:ea typeface="宋体" panose="02010600030101010101" pitchFamily="2" charset="-122"/>
                <a:cs typeface="+mn-cs"/>
              </a:rPr>
              <a:t>Muticore</a:t>
            </a:r>
            <a:r>
              <a:rPr kumimoji="0" lang="en-US" altLang="zh-CN" sz="2800" b="0" i="0" u="none" strike="noStrike" kern="1200" cap="none" spc="0" normalizeH="0" baseline="0" noProof="0" dirty="0">
                <a:ln>
                  <a:noFill/>
                </a:ln>
                <a:solidFill>
                  <a:srgbClr val="000000"/>
                </a:solidFill>
                <a:effectLst/>
                <a:uLnTx/>
                <a:uFillTx/>
                <a:latin typeface="Arial" charset="0"/>
                <a:ea typeface="宋体" panose="02010600030101010101" pitchFamily="2" charset="-122"/>
                <a:cs typeface="+mn-cs"/>
              </a:rPr>
              <a:t>                Single-chip systems with multiple cores</a:t>
            </a:r>
          </a:p>
        </p:txBody>
      </p:sp>
      <p:sp>
        <p:nvSpPr>
          <p:cNvPr id="8197" name="Text Box 5">
            <a:extLst>
              <a:ext uri="{FF2B5EF4-FFF2-40B4-BE49-F238E27FC236}">
                <a16:creationId xmlns:a16="http://schemas.microsoft.com/office/drawing/2014/main" id="{EA300EA4-361F-7F4C-82D2-0A605E9C4B77}"/>
              </a:ext>
            </a:extLst>
          </p:cNvPr>
          <p:cNvSpPr txBox="1">
            <a:spLocks noChangeArrowheads="1"/>
          </p:cNvSpPr>
          <p:nvPr/>
        </p:nvSpPr>
        <p:spPr bwMode="auto">
          <a:xfrm>
            <a:off x="4419600" y="4800600"/>
            <a:ext cx="4724400" cy="1373188"/>
          </a:xfrm>
          <a:prstGeom prst="rect">
            <a:avLst/>
          </a:prstGeom>
          <a:noFill/>
          <a:ln w="9525">
            <a:noFill/>
            <a:miter lim="800000"/>
            <a:headEnd/>
            <a:tailEnd/>
          </a:ln>
        </p:spPr>
        <p:txBody>
          <a:bodyPr>
            <a:spAutoFit/>
          </a:bodyPr>
          <a:lstStyle/>
          <a:p>
            <a:pPr marL="0" marR="0" lvl="0" indent="0" algn="r" defTabSz="914400" rtl="0" eaLnBrk="1" fontAlgn="base" latinLnBrk="0" hangingPunct="1">
              <a:lnSpc>
                <a:spcPct val="100000"/>
              </a:lnSpc>
              <a:spcBef>
                <a:spcPct val="50000"/>
              </a:spcBef>
              <a:spcAft>
                <a:spcPct val="0"/>
              </a:spcAft>
              <a:buClrTx/>
              <a:buSzTx/>
              <a:buFontTx/>
              <a:buNone/>
              <a:tabLst/>
              <a:defRPr/>
            </a:pPr>
            <a:r>
              <a:rPr kumimoji="0" lang="en-US" altLang="zh-CN" sz="2800" b="0" i="0" u="none" strike="noStrike" kern="1200" cap="none" spc="0" normalizeH="0" baseline="0" noProof="0" dirty="0">
                <a:ln>
                  <a:noFill/>
                </a:ln>
                <a:solidFill>
                  <a:srgbClr val="000000"/>
                </a:solidFill>
                <a:effectLst>
                  <a:outerShdw blurRad="38100" dist="38100" dir="2700000" algn="tl">
                    <a:srgbClr val="000000">
                      <a:alpha val="43137"/>
                    </a:srgbClr>
                  </a:outerShdw>
                </a:effectLst>
                <a:uLnTx/>
                <a:uFillTx/>
                <a:latin typeface="Arial" charset="0"/>
                <a:ea typeface="宋体" panose="02010600030101010101" pitchFamily="2" charset="-122"/>
                <a:cs typeface="+mn-cs"/>
              </a:rPr>
              <a:t>Multi-chip computers      </a:t>
            </a:r>
            <a:r>
              <a:rPr kumimoji="0" lang="en-US" altLang="zh-CN" sz="2800" b="0" i="0" u="none" strike="noStrike" kern="1200" cap="none" spc="0" normalizeH="0" baseline="0" noProof="0" dirty="0">
                <a:ln>
                  <a:noFill/>
                </a:ln>
                <a:solidFill>
                  <a:srgbClr val="000000"/>
                </a:solidFill>
                <a:effectLst/>
                <a:uLnTx/>
                <a:uFillTx/>
                <a:latin typeface="Arial" charset="0"/>
                <a:ea typeface="宋体" panose="02010600030101010101" pitchFamily="2" charset="-122"/>
                <a:cs typeface="+mn-cs"/>
              </a:rPr>
              <a:t>each chip may be a </a:t>
            </a:r>
            <a:r>
              <a:rPr kumimoji="0" lang="en-US" altLang="zh-CN" sz="2800" b="0" i="0" u="none" strike="noStrike" kern="1200" cap="none" spc="0" normalizeH="0" baseline="0" noProof="0" dirty="0" err="1">
                <a:ln>
                  <a:noFill/>
                </a:ln>
                <a:solidFill>
                  <a:srgbClr val="000000"/>
                </a:solidFill>
                <a:effectLst/>
                <a:uLnTx/>
                <a:uFillTx/>
                <a:latin typeface="Arial" charset="0"/>
                <a:ea typeface="宋体" panose="02010600030101010101" pitchFamily="2" charset="-122"/>
                <a:cs typeface="+mn-cs"/>
              </a:rPr>
              <a:t>multicore</a:t>
            </a:r>
            <a:r>
              <a:rPr kumimoji="0" lang="en-US" altLang="zh-CN" sz="2800" b="0" i="0" u="none" strike="noStrike" kern="1200" cap="none" spc="0" normalizeH="0" baseline="0" noProof="0" dirty="0">
                <a:ln>
                  <a:noFill/>
                </a:ln>
                <a:solidFill>
                  <a:srgbClr val="000000"/>
                </a:solidFill>
                <a:effectLst/>
                <a:uLnTx/>
                <a:uFillTx/>
                <a:latin typeface="Arial" charset="0"/>
                <a:ea typeface="宋体" panose="02010600030101010101" pitchFamily="2" charset="-122"/>
                <a:cs typeface="+mn-cs"/>
              </a:rPr>
              <a:t> sys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p:txBody>
          <a:bodyPr/>
          <a:lstStyle/>
          <a:p>
            <a:pPr eaLnBrk="1" hangingPunct="1"/>
            <a:r>
              <a:rPr lang="en-US" altLang="zh-CN" dirty="0"/>
              <a:t>Write Invalidate Protocol</a:t>
            </a:r>
          </a:p>
        </p:txBody>
      </p:sp>
      <p:sp>
        <p:nvSpPr>
          <p:cNvPr id="101378" name="Rectangle 3">
            <a:extLst>
              <a:ext uri="{FF2B5EF4-FFF2-40B4-BE49-F238E27FC236}">
                <a16:creationId xmlns:a16="http://schemas.microsoft.com/office/drawing/2014/main" id="{7CE2D44C-1C77-524D-8C89-51A6C4800AD7}"/>
              </a:ext>
            </a:extLst>
          </p:cNvPr>
          <p:cNvSpPr>
            <a:spLocks noGrp="1" noChangeArrowheads="1"/>
          </p:cNvSpPr>
          <p:nvPr>
            <p:ph type="body" idx="1"/>
          </p:nvPr>
        </p:nvSpPr>
        <p:spPr/>
        <p:txBody>
          <a:bodyPr/>
          <a:lstStyle/>
          <a:p>
            <a:pPr eaLnBrk="1" hangingPunct="1"/>
            <a:r>
              <a:rPr lang="en-US" altLang="zh-CN" dirty="0"/>
              <a:t>To perform an invalidate, the processor simply acquires bus access and broadcasts the address to be invalidated on the bus</a:t>
            </a:r>
          </a:p>
          <a:p>
            <a:pPr eaLnBrk="1" hangingPunct="1"/>
            <a:r>
              <a:rPr lang="en-US" altLang="zh-CN" dirty="0"/>
              <a:t>All processors continuously snoop on the bus, watching the addresses</a:t>
            </a:r>
          </a:p>
          <a:p>
            <a:pPr eaLnBrk="1" hangingPunct="1"/>
            <a:r>
              <a:rPr lang="en-US" altLang="zh-CN" dirty="0">
                <a:solidFill>
                  <a:srgbClr val="00B0F0"/>
                </a:solidFill>
              </a:rPr>
              <a:t>If a processor finds that it has a dirty copy of a requested cache block,</a:t>
            </a:r>
          </a:p>
          <a:p>
            <a:pPr eaLnBrk="1" hangingPunct="1">
              <a:buFontTx/>
              <a:buNone/>
            </a:pPr>
            <a:r>
              <a:rPr lang="en-US" altLang="zh-CN" dirty="0">
                <a:solidFill>
                  <a:srgbClr val="00B0F0"/>
                </a:solidFill>
              </a:rPr>
              <a:t>	it provides that cache block and causes memory/L3 access to be aborted.</a:t>
            </a:r>
          </a:p>
        </p:txBody>
      </p:sp>
    </p:spTree>
    <p:extLst>
      <p:ext uri="{BB962C8B-B14F-4D97-AF65-F5344CB8AC3E}">
        <p14:creationId xmlns:p14="http://schemas.microsoft.com/office/powerpoint/2010/main" val="251325766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p>
        </p:txBody>
      </p:sp>
      <p:sp>
        <p:nvSpPr>
          <p:cNvPr id="5" name="Rectangle 2">
            <a:extLst>
              <a:ext uri="{FF2B5EF4-FFF2-40B4-BE49-F238E27FC236}">
                <a16:creationId xmlns:a16="http://schemas.microsoft.com/office/drawing/2014/main" id="{B358FCA4-B7C4-F240-B605-EB700C586439}"/>
              </a:ext>
            </a:extLst>
          </p:cNvPr>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algn="l" eaLnBrk="1" hangingPunct="1"/>
            <a:r>
              <a:rPr lang="en-US" altLang="zh-CN" kern="0" dirty="0"/>
              <a:t>how to implement?</a:t>
            </a:r>
            <a:br>
              <a:rPr lang="en-US" altLang="zh-CN" kern="0" dirty="0"/>
            </a:br>
            <a:endParaRPr lang="en-US" altLang="zh-CN" kern="0" dirty="0"/>
          </a:p>
        </p:txBody>
      </p:sp>
    </p:spTree>
    <p:extLst>
      <p:ext uri="{BB962C8B-B14F-4D97-AF65-F5344CB8AC3E}">
        <p14:creationId xmlns:p14="http://schemas.microsoft.com/office/powerpoint/2010/main" val="29806291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DFAA5-220A-7542-9E9B-84DB4E1A531B}"/>
              </a:ext>
            </a:extLst>
          </p:cNvPr>
          <p:cNvSpPr>
            <a:spLocks noGrp="1"/>
          </p:cNvSpPr>
          <p:nvPr>
            <p:ph type="title"/>
          </p:nvPr>
        </p:nvSpPr>
        <p:spPr/>
        <p:txBody>
          <a:bodyPr/>
          <a:lstStyle/>
          <a:p>
            <a:r>
              <a:rPr lang="en-CN" dirty="0"/>
              <a:t>Write Invalidate Protocol</a:t>
            </a:r>
          </a:p>
        </p:txBody>
      </p:sp>
      <p:sp>
        <p:nvSpPr>
          <p:cNvPr id="3" name="Content Placeholder 2">
            <a:extLst>
              <a:ext uri="{FF2B5EF4-FFF2-40B4-BE49-F238E27FC236}">
                <a16:creationId xmlns:a16="http://schemas.microsoft.com/office/drawing/2014/main" id="{84647AAC-1499-594F-9D8D-4B9595C5A7C4}"/>
              </a:ext>
            </a:extLst>
          </p:cNvPr>
          <p:cNvSpPr>
            <a:spLocks noGrp="1"/>
          </p:cNvSpPr>
          <p:nvPr>
            <p:ph idx="1"/>
          </p:nvPr>
        </p:nvSpPr>
        <p:spPr/>
        <p:txBody>
          <a:bodyPr/>
          <a:lstStyle/>
          <a:p>
            <a:r>
              <a:rPr lang="en-US" dirty="0"/>
              <a:t>I</a:t>
            </a:r>
            <a:r>
              <a:rPr lang="en-CN" dirty="0"/>
              <a:t>ncoporate a finite-state controller in each core</a:t>
            </a:r>
          </a:p>
          <a:p>
            <a:r>
              <a:rPr lang="en-US" dirty="0"/>
              <a:t>R</a:t>
            </a:r>
            <a:r>
              <a:rPr lang="en-CN" dirty="0"/>
              <a:t>epspond to requests from the processor in the core and from the bus (or other broadcast medium)</a:t>
            </a:r>
          </a:p>
          <a:p>
            <a:r>
              <a:rPr lang="en-US" dirty="0"/>
              <a:t>C</a:t>
            </a:r>
            <a:r>
              <a:rPr lang="en-CN" dirty="0"/>
              <a:t>hange the state of the selected cache block</a:t>
            </a:r>
          </a:p>
          <a:p>
            <a:r>
              <a:rPr lang="en-US" dirty="0"/>
              <a:t>U</a:t>
            </a:r>
            <a:r>
              <a:rPr lang="en-CN" dirty="0"/>
              <a:t>se</a:t>
            </a:r>
            <a:r>
              <a:rPr lang="en-US" dirty="0"/>
              <a:t> the bus to access data or to invalidate it</a:t>
            </a:r>
            <a:endParaRPr lang="en-CN" dirty="0"/>
          </a:p>
          <a:p>
            <a:endParaRPr lang="en-CN" dirty="0"/>
          </a:p>
        </p:txBody>
      </p:sp>
    </p:spTree>
    <p:extLst>
      <p:ext uri="{BB962C8B-B14F-4D97-AF65-F5344CB8AC3E}">
        <p14:creationId xmlns:p14="http://schemas.microsoft.com/office/powerpoint/2010/main" val="310847451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2">
            <a:extLst>
              <a:ext uri="{FF2B5EF4-FFF2-40B4-BE49-F238E27FC236}">
                <a16:creationId xmlns:a16="http://schemas.microsoft.com/office/drawing/2014/main" id="{1AE75393-5E3C-7145-9F71-6E196B40906E}"/>
              </a:ext>
            </a:extLst>
          </p:cNvPr>
          <p:cNvSpPr>
            <a:spLocks noGrp="1" noChangeArrowheads="1"/>
          </p:cNvSpPr>
          <p:nvPr>
            <p:ph type="title"/>
          </p:nvPr>
        </p:nvSpPr>
        <p:spPr/>
        <p:txBody>
          <a:bodyPr/>
          <a:lstStyle/>
          <a:p>
            <a:pPr eaLnBrk="1" hangingPunct="1"/>
            <a:r>
              <a:rPr lang="en-US" altLang="zh-CN" dirty="0"/>
              <a:t>Write Invalidate Protocol</a:t>
            </a:r>
          </a:p>
        </p:txBody>
      </p:sp>
      <p:sp>
        <p:nvSpPr>
          <p:cNvPr id="102402" name="Rectangle 3">
            <a:extLst>
              <a:ext uri="{FF2B5EF4-FFF2-40B4-BE49-F238E27FC236}">
                <a16:creationId xmlns:a16="http://schemas.microsoft.com/office/drawing/2014/main" id="{1C01B363-544F-6C46-94E8-D84E5D643688}"/>
              </a:ext>
            </a:extLst>
          </p:cNvPr>
          <p:cNvSpPr>
            <a:spLocks noGrp="1" noChangeArrowheads="1"/>
          </p:cNvSpPr>
          <p:nvPr>
            <p:ph type="body" idx="1"/>
          </p:nvPr>
        </p:nvSpPr>
        <p:spPr/>
        <p:txBody>
          <a:bodyPr/>
          <a:lstStyle/>
          <a:p>
            <a:pPr eaLnBrk="1" hangingPunct="1">
              <a:buFontTx/>
              <a:buNone/>
            </a:pPr>
            <a:r>
              <a:rPr lang="en-US" altLang="zh-CN" b="1" dirty="0">
                <a:solidFill>
                  <a:srgbClr val="00B0F0"/>
                </a:solidFill>
              </a:rPr>
              <a:t>MSI</a:t>
            </a:r>
            <a:r>
              <a:rPr lang="en-US" altLang="zh-CN" b="1" dirty="0"/>
              <a:t> protocol: </a:t>
            </a:r>
            <a:r>
              <a:rPr lang="en-US" altLang="zh-CN" dirty="0"/>
              <a:t>three block states</a:t>
            </a:r>
            <a:endParaRPr lang="en-US" altLang="zh-CN" b="1" dirty="0"/>
          </a:p>
          <a:p>
            <a:pPr eaLnBrk="1" hangingPunct="1"/>
            <a:r>
              <a:rPr lang="en-US" altLang="zh-CN" b="1" dirty="0">
                <a:solidFill>
                  <a:srgbClr val="00B0F0"/>
                </a:solidFill>
              </a:rPr>
              <a:t>I</a:t>
            </a:r>
            <a:r>
              <a:rPr lang="en-US" altLang="zh-CN" b="1" dirty="0"/>
              <a:t>nvalid</a:t>
            </a:r>
          </a:p>
          <a:p>
            <a:pPr eaLnBrk="1" hangingPunct="1"/>
            <a:r>
              <a:rPr lang="en-US" altLang="zh-CN" b="1" dirty="0">
                <a:solidFill>
                  <a:srgbClr val="00B0F0"/>
                </a:solidFill>
              </a:rPr>
              <a:t>S</a:t>
            </a:r>
            <a:r>
              <a:rPr lang="en-US" altLang="zh-CN" b="1" dirty="0"/>
              <a:t>hared</a:t>
            </a:r>
          </a:p>
          <a:p>
            <a:pPr eaLnBrk="1" hangingPunct="1">
              <a:buFontTx/>
              <a:buNone/>
            </a:pPr>
            <a:r>
              <a:rPr lang="en-US" altLang="zh-CN" dirty="0"/>
              <a:t>	indicates that the block in the private cache is potentially shared</a:t>
            </a:r>
          </a:p>
          <a:p>
            <a:pPr eaLnBrk="1" hangingPunct="1"/>
            <a:r>
              <a:rPr lang="en-US" altLang="zh-CN" b="1" dirty="0">
                <a:solidFill>
                  <a:srgbClr val="00B0F0"/>
                </a:solidFill>
              </a:rPr>
              <a:t>M</a:t>
            </a:r>
            <a:r>
              <a:rPr lang="en-US" altLang="zh-CN" b="1" dirty="0"/>
              <a:t>odified</a:t>
            </a:r>
          </a:p>
          <a:p>
            <a:pPr eaLnBrk="1" hangingPunct="1">
              <a:buFontTx/>
              <a:buNone/>
            </a:pPr>
            <a:r>
              <a:rPr lang="en-US" altLang="zh-CN" dirty="0"/>
              <a:t>	indicates that the block has been updated in the private cache;</a:t>
            </a:r>
          </a:p>
          <a:p>
            <a:pPr eaLnBrk="1" hangingPunct="1">
              <a:buFontTx/>
              <a:buNone/>
            </a:pPr>
            <a:r>
              <a:rPr lang="en-US" altLang="zh-CN" dirty="0"/>
              <a:t>	implies that the block is </a:t>
            </a:r>
            <a:r>
              <a:rPr lang="en-US" altLang="zh-CN" b="1" dirty="0"/>
              <a:t>exclusive</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449" name="Picture 2">
            <a:extLst>
              <a:ext uri="{FF2B5EF4-FFF2-40B4-BE49-F238E27FC236}">
                <a16:creationId xmlns:a16="http://schemas.microsoft.com/office/drawing/2014/main" id="{C2374DD9-05E1-1349-BB25-F90112C6E7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450" name="Rectangle 3">
            <a:extLst>
              <a:ext uri="{FF2B5EF4-FFF2-40B4-BE49-F238E27FC236}">
                <a16:creationId xmlns:a16="http://schemas.microsoft.com/office/drawing/2014/main" id="{F77EF5C2-9BD7-E14D-8208-054F5882DE58}"/>
              </a:ext>
            </a:extLst>
          </p:cNvPr>
          <p:cNvSpPr>
            <a:spLocks noGrp="1" noChangeArrowheads="1"/>
          </p:cNvSpPr>
          <p:nvPr>
            <p:ph type="title"/>
          </p:nvPr>
        </p:nvSpPr>
        <p:spPr>
          <a:xfrm>
            <a:off x="0" y="0"/>
            <a:ext cx="9144000" cy="457200"/>
          </a:xfrm>
        </p:spPr>
        <p:txBody>
          <a:bodyPr/>
          <a:lstStyle/>
          <a:p>
            <a:pPr eaLnBrk="1" hangingPunct="1"/>
            <a:r>
              <a:rPr lang="en-US" altLang="zh-CN" dirty="0"/>
              <a:t>Write Invalidate Protocol</a:t>
            </a:r>
          </a:p>
        </p:txBody>
      </p:sp>
      <p:sp>
        <p:nvSpPr>
          <p:cNvPr id="104451" name="AutoShape 13">
            <a:extLst>
              <a:ext uri="{FF2B5EF4-FFF2-40B4-BE49-F238E27FC236}">
                <a16:creationId xmlns:a16="http://schemas.microsoft.com/office/drawing/2014/main" id="{C1B4A2D6-9ED8-C042-BEDF-B46AAF195ECC}"/>
              </a:ext>
            </a:extLst>
          </p:cNvPr>
          <p:cNvSpPr>
            <a:spLocks noChangeArrowheads="1"/>
          </p:cNvSpPr>
          <p:nvPr/>
        </p:nvSpPr>
        <p:spPr bwMode="auto">
          <a:xfrm>
            <a:off x="914400" y="838200"/>
            <a:ext cx="838200" cy="38100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4452" name="AutoShape 13">
            <a:extLst>
              <a:ext uri="{FF2B5EF4-FFF2-40B4-BE49-F238E27FC236}">
                <a16:creationId xmlns:a16="http://schemas.microsoft.com/office/drawing/2014/main" id="{8023037B-2824-AC4B-8E03-458D6DDDF9B4}"/>
              </a:ext>
            </a:extLst>
          </p:cNvPr>
          <p:cNvSpPr>
            <a:spLocks noChangeArrowheads="1"/>
          </p:cNvSpPr>
          <p:nvPr/>
        </p:nvSpPr>
        <p:spPr bwMode="auto">
          <a:xfrm>
            <a:off x="914400" y="4876800"/>
            <a:ext cx="838200" cy="16764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3" name="TextBox 2">
            <a:extLst>
              <a:ext uri="{FF2B5EF4-FFF2-40B4-BE49-F238E27FC236}">
                <a16:creationId xmlns:a16="http://schemas.microsoft.com/office/drawing/2014/main" id="{E3239A6C-B3DE-614A-94CD-F0318DAB8548}"/>
              </a:ext>
            </a:extLst>
          </p:cNvPr>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CN"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icture 2">
            <a:extLst>
              <a:ext uri="{FF2B5EF4-FFF2-40B4-BE49-F238E27FC236}">
                <a16:creationId xmlns:a16="http://schemas.microsoft.com/office/drawing/2014/main" id="{F004BA84-3EB0-C74B-80F5-036F7E7B79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8" name="Rectangle 3">
            <a:extLst>
              <a:ext uri="{FF2B5EF4-FFF2-40B4-BE49-F238E27FC236}">
                <a16:creationId xmlns:a16="http://schemas.microsoft.com/office/drawing/2014/main" id="{42F390A2-B770-9246-8F65-7173CBB35AE1}"/>
              </a:ext>
            </a:extLst>
          </p:cNvPr>
          <p:cNvSpPr>
            <a:spLocks noGrp="1" noChangeArrowheads="1"/>
          </p:cNvSpPr>
          <p:nvPr>
            <p:ph type="title"/>
          </p:nvPr>
        </p:nvSpPr>
        <p:spPr>
          <a:xfrm>
            <a:off x="0" y="0"/>
            <a:ext cx="9144000" cy="457200"/>
          </a:xfrm>
        </p:spPr>
        <p:txBody>
          <a:bodyPr/>
          <a:lstStyle/>
          <a:p>
            <a:pPr eaLnBrk="1" hangingPunct="1"/>
            <a:r>
              <a:rPr lang="en-US" altLang="zh-CN" dirty="0"/>
              <a:t>Write Invalidate Protocol</a:t>
            </a:r>
          </a:p>
        </p:txBody>
      </p:sp>
      <p:sp>
        <p:nvSpPr>
          <p:cNvPr id="106499" name="AutoShape 13">
            <a:extLst>
              <a:ext uri="{FF2B5EF4-FFF2-40B4-BE49-F238E27FC236}">
                <a16:creationId xmlns:a16="http://schemas.microsoft.com/office/drawing/2014/main" id="{3223620C-0116-A842-BA10-9F3E633921EA}"/>
              </a:ext>
            </a:extLst>
          </p:cNvPr>
          <p:cNvSpPr>
            <a:spLocks noChangeArrowheads="1"/>
          </p:cNvSpPr>
          <p:nvPr/>
        </p:nvSpPr>
        <p:spPr bwMode="auto">
          <a:xfrm>
            <a:off x="914400" y="838200"/>
            <a:ext cx="838200" cy="38100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0" name="AutoShape 13">
            <a:extLst>
              <a:ext uri="{FF2B5EF4-FFF2-40B4-BE49-F238E27FC236}">
                <a16:creationId xmlns:a16="http://schemas.microsoft.com/office/drawing/2014/main" id="{3707076D-085A-C945-82FC-22662BDA5FBB}"/>
              </a:ext>
            </a:extLst>
          </p:cNvPr>
          <p:cNvSpPr>
            <a:spLocks noChangeArrowheads="1"/>
          </p:cNvSpPr>
          <p:nvPr/>
        </p:nvSpPr>
        <p:spPr bwMode="auto">
          <a:xfrm>
            <a:off x="914400" y="4876800"/>
            <a:ext cx="838200" cy="16764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1" name="Line 8">
            <a:extLst>
              <a:ext uri="{FF2B5EF4-FFF2-40B4-BE49-F238E27FC236}">
                <a16:creationId xmlns:a16="http://schemas.microsoft.com/office/drawing/2014/main" id="{F899A18C-D4DD-DF40-958F-F85290A211DB}"/>
              </a:ext>
            </a:extLst>
          </p:cNvPr>
          <p:cNvSpPr>
            <a:spLocks noChangeShapeType="1"/>
          </p:cNvSpPr>
          <p:nvPr/>
        </p:nvSpPr>
        <p:spPr bwMode="auto">
          <a:xfrm>
            <a:off x="0" y="2286000"/>
            <a:ext cx="7620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2" name="Line 8">
            <a:extLst>
              <a:ext uri="{FF2B5EF4-FFF2-40B4-BE49-F238E27FC236}">
                <a16:creationId xmlns:a16="http://schemas.microsoft.com/office/drawing/2014/main" id="{C56013B9-89E5-CA4D-B830-E34C5D697B17}"/>
              </a:ext>
            </a:extLst>
          </p:cNvPr>
          <p:cNvSpPr>
            <a:spLocks noChangeShapeType="1"/>
          </p:cNvSpPr>
          <p:nvPr/>
        </p:nvSpPr>
        <p:spPr bwMode="auto">
          <a:xfrm>
            <a:off x="0" y="2743200"/>
            <a:ext cx="8991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3" name="Line 8">
            <a:extLst>
              <a:ext uri="{FF2B5EF4-FFF2-40B4-BE49-F238E27FC236}">
                <a16:creationId xmlns:a16="http://schemas.microsoft.com/office/drawing/2014/main" id="{BE419AE2-B4D5-8042-911F-B3385108915F}"/>
              </a:ext>
            </a:extLst>
          </p:cNvPr>
          <p:cNvSpPr>
            <a:spLocks noChangeShapeType="1"/>
          </p:cNvSpPr>
          <p:nvPr/>
        </p:nvSpPr>
        <p:spPr bwMode="auto">
          <a:xfrm>
            <a:off x="0" y="4876800"/>
            <a:ext cx="8991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4" name="Text Box 4">
            <a:extLst>
              <a:ext uri="{FF2B5EF4-FFF2-40B4-BE49-F238E27FC236}">
                <a16:creationId xmlns:a16="http://schemas.microsoft.com/office/drawing/2014/main" id="{B2ADD988-2702-EF4D-B699-B3304C9ADD91}"/>
              </a:ext>
            </a:extLst>
          </p:cNvPr>
          <p:cNvSpPr txBox="1">
            <a:spLocks noChangeArrowheads="1"/>
          </p:cNvSpPr>
          <p:nvPr/>
        </p:nvSpPr>
        <p:spPr bwMode="auto">
          <a:xfrm>
            <a:off x="5659438" y="1244600"/>
            <a:ext cx="3484562"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write-back cache</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2" name="Line 8">
            <a:extLst>
              <a:ext uri="{FF2B5EF4-FFF2-40B4-BE49-F238E27FC236}">
                <a16:creationId xmlns:a16="http://schemas.microsoft.com/office/drawing/2014/main" id="{D216DC40-8DD7-C147-9D09-6392E685EE53}"/>
              </a:ext>
            </a:extLst>
          </p:cNvPr>
          <p:cNvSpPr>
            <a:spLocks noChangeShapeType="1"/>
          </p:cNvSpPr>
          <p:nvPr/>
        </p:nvSpPr>
        <p:spPr bwMode="auto">
          <a:xfrm>
            <a:off x="0" y="4392000"/>
            <a:ext cx="7620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 name="Text Box 4">
            <a:extLst>
              <a:ext uri="{FF2B5EF4-FFF2-40B4-BE49-F238E27FC236}">
                <a16:creationId xmlns:a16="http://schemas.microsoft.com/office/drawing/2014/main" id="{702D7D52-0941-B64A-AC8F-B4EEF1655883}"/>
              </a:ext>
            </a:extLst>
          </p:cNvPr>
          <p:cNvSpPr txBox="1">
            <a:spLocks noChangeArrowheads="1"/>
          </p:cNvSpPr>
          <p:nvPr/>
        </p:nvSpPr>
        <p:spPr bwMode="auto">
          <a:xfrm>
            <a:off x="5671630" y="742188"/>
            <a:ext cx="34723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replacement</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4" name="TextBox 13">
            <a:extLst>
              <a:ext uri="{FF2B5EF4-FFF2-40B4-BE49-F238E27FC236}">
                <a16:creationId xmlns:a16="http://schemas.microsoft.com/office/drawing/2014/main" id="{E0BE619D-215E-374A-8FC1-0A092FD92370}"/>
              </a:ext>
            </a:extLst>
          </p:cNvPr>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CN"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icture 2">
            <a:extLst>
              <a:ext uri="{FF2B5EF4-FFF2-40B4-BE49-F238E27FC236}">
                <a16:creationId xmlns:a16="http://schemas.microsoft.com/office/drawing/2014/main" id="{F004BA84-3EB0-C74B-80F5-036F7E7B79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8" name="Rectangle 3">
            <a:extLst>
              <a:ext uri="{FF2B5EF4-FFF2-40B4-BE49-F238E27FC236}">
                <a16:creationId xmlns:a16="http://schemas.microsoft.com/office/drawing/2014/main" id="{42F390A2-B770-9246-8F65-7173CBB35AE1}"/>
              </a:ext>
            </a:extLst>
          </p:cNvPr>
          <p:cNvSpPr>
            <a:spLocks noGrp="1" noChangeArrowheads="1"/>
          </p:cNvSpPr>
          <p:nvPr>
            <p:ph type="title"/>
          </p:nvPr>
        </p:nvSpPr>
        <p:spPr>
          <a:xfrm>
            <a:off x="0" y="0"/>
            <a:ext cx="9144000" cy="457200"/>
          </a:xfrm>
        </p:spPr>
        <p:txBody>
          <a:bodyPr/>
          <a:lstStyle/>
          <a:p>
            <a:pPr eaLnBrk="1" hangingPunct="1"/>
            <a:r>
              <a:rPr lang="en-US" altLang="zh-CN" dirty="0"/>
              <a:t>Write Invalidate Protocol</a:t>
            </a:r>
          </a:p>
        </p:txBody>
      </p:sp>
      <p:sp>
        <p:nvSpPr>
          <p:cNvPr id="106499" name="AutoShape 13">
            <a:extLst>
              <a:ext uri="{FF2B5EF4-FFF2-40B4-BE49-F238E27FC236}">
                <a16:creationId xmlns:a16="http://schemas.microsoft.com/office/drawing/2014/main" id="{3223620C-0116-A842-BA10-9F3E633921EA}"/>
              </a:ext>
            </a:extLst>
          </p:cNvPr>
          <p:cNvSpPr>
            <a:spLocks noChangeArrowheads="1"/>
          </p:cNvSpPr>
          <p:nvPr/>
        </p:nvSpPr>
        <p:spPr bwMode="auto">
          <a:xfrm>
            <a:off x="914400" y="838200"/>
            <a:ext cx="838200" cy="38100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0" name="AutoShape 13">
            <a:extLst>
              <a:ext uri="{FF2B5EF4-FFF2-40B4-BE49-F238E27FC236}">
                <a16:creationId xmlns:a16="http://schemas.microsoft.com/office/drawing/2014/main" id="{3707076D-085A-C945-82FC-22662BDA5FBB}"/>
              </a:ext>
            </a:extLst>
          </p:cNvPr>
          <p:cNvSpPr>
            <a:spLocks noChangeArrowheads="1"/>
          </p:cNvSpPr>
          <p:nvPr/>
        </p:nvSpPr>
        <p:spPr bwMode="auto">
          <a:xfrm>
            <a:off x="914400" y="4876800"/>
            <a:ext cx="838200" cy="16764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4" name="Text Box 4">
            <a:extLst>
              <a:ext uri="{FF2B5EF4-FFF2-40B4-BE49-F238E27FC236}">
                <a16:creationId xmlns:a16="http://schemas.microsoft.com/office/drawing/2014/main" id="{B2ADD988-2702-EF4D-B699-B3304C9ADD91}"/>
              </a:ext>
            </a:extLst>
          </p:cNvPr>
          <p:cNvSpPr txBox="1">
            <a:spLocks noChangeArrowheads="1"/>
          </p:cNvSpPr>
          <p:nvPr/>
        </p:nvSpPr>
        <p:spPr bwMode="auto">
          <a:xfrm>
            <a:off x="1878870" y="1244600"/>
            <a:ext cx="72651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b="1" dirty="0">
                <a:solidFill>
                  <a:srgbClr val="00B0F0"/>
                </a:solidFill>
                <a:latin typeface="Arial" panose="020B0604020202020204" pitchFamily="34" charset="0"/>
              </a:rPr>
              <a:t>u</a:t>
            </a:r>
            <a:r>
              <a:rPr kumimoji="0" lang="en-US" altLang="zh-CN" sz="3200" b="1" i="0" u="none" strike="noStrike" kern="1200" cap="none" spc="0" normalizeH="0" baseline="0" noProof="0" dirty="0" err="1">
                <a:ln>
                  <a:noFill/>
                </a:ln>
                <a:solidFill>
                  <a:srgbClr val="00B0F0"/>
                </a:solidFill>
                <a:effectLst/>
                <a:uLnTx/>
                <a:uFillTx/>
                <a:latin typeface="Arial" panose="020B0604020202020204" pitchFamily="34" charset="0"/>
                <a:ea typeface="宋体" panose="02010600030101010101" pitchFamily="2" charset="-122"/>
                <a:cs typeface="+mn-cs"/>
              </a:rPr>
              <a:t>pdate</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memory to simplify protocol </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6505" name="Line 8">
            <a:extLst>
              <a:ext uri="{FF2B5EF4-FFF2-40B4-BE49-F238E27FC236}">
                <a16:creationId xmlns:a16="http://schemas.microsoft.com/office/drawing/2014/main" id="{3F16D1B8-C676-C147-8B79-34C647A04BB9}"/>
              </a:ext>
            </a:extLst>
          </p:cNvPr>
          <p:cNvSpPr>
            <a:spLocks noChangeShapeType="1"/>
          </p:cNvSpPr>
          <p:nvPr/>
        </p:nvSpPr>
        <p:spPr bwMode="auto">
          <a:xfrm>
            <a:off x="0" y="5638800"/>
            <a:ext cx="8991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 name="TextBox 12">
            <a:extLst>
              <a:ext uri="{FF2B5EF4-FFF2-40B4-BE49-F238E27FC236}">
                <a16:creationId xmlns:a16="http://schemas.microsoft.com/office/drawing/2014/main" id="{FAF8E3CC-6EDE-CD4C-9CAE-2E640AF831C0}"/>
              </a:ext>
            </a:extLst>
          </p:cNvPr>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CN"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p>
        </p:txBody>
      </p:sp>
      <p:sp>
        <p:nvSpPr>
          <p:cNvPr id="14" name="Text Box 4">
            <a:extLst>
              <a:ext uri="{FF2B5EF4-FFF2-40B4-BE49-F238E27FC236}">
                <a16:creationId xmlns:a16="http://schemas.microsoft.com/office/drawing/2014/main" id="{42E595C8-FE07-4846-95AE-CCDCC9BE64B4}"/>
              </a:ext>
            </a:extLst>
          </p:cNvPr>
          <p:cNvSpPr txBox="1">
            <a:spLocks noChangeArrowheads="1"/>
          </p:cNvSpPr>
          <p:nvPr/>
        </p:nvSpPr>
        <p:spPr bwMode="auto">
          <a:xfrm>
            <a:off x="5671630" y="742188"/>
            <a:ext cx="34723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b="1" dirty="0">
                <a:solidFill>
                  <a:srgbClr val="00B0F0"/>
                </a:solidFill>
                <a:latin typeface="Arial" panose="020B0604020202020204" pitchFamily="34" charset="0"/>
              </a:rPr>
              <a:t>figure</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5.4</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87855686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7" name="Picture 2">
            <a:extLst>
              <a:ext uri="{FF2B5EF4-FFF2-40B4-BE49-F238E27FC236}">
                <a16:creationId xmlns:a16="http://schemas.microsoft.com/office/drawing/2014/main" id="{F004BA84-3EB0-C74B-80F5-036F7E7B79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57200"/>
            <a:ext cx="91440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8" name="Rectangle 3">
            <a:extLst>
              <a:ext uri="{FF2B5EF4-FFF2-40B4-BE49-F238E27FC236}">
                <a16:creationId xmlns:a16="http://schemas.microsoft.com/office/drawing/2014/main" id="{42F390A2-B770-9246-8F65-7173CBB35AE1}"/>
              </a:ext>
            </a:extLst>
          </p:cNvPr>
          <p:cNvSpPr>
            <a:spLocks noGrp="1" noChangeArrowheads="1"/>
          </p:cNvSpPr>
          <p:nvPr>
            <p:ph type="title"/>
          </p:nvPr>
        </p:nvSpPr>
        <p:spPr>
          <a:xfrm>
            <a:off x="0" y="0"/>
            <a:ext cx="9144000" cy="457200"/>
          </a:xfrm>
        </p:spPr>
        <p:txBody>
          <a:bodyPr/>
          <a:lstStyle/>
          <a:p>
            <a:pPr eaLnBrk="1" hangingPunct="1"/>
            <a:r>
              <a:rPr lang="en-US" altLang="zh-CN" dirty="0"/>
              <a:t>Write Invalidate Protocol</a:t>
            </a:r>
          </a:p>
        </p:txBody>
      </p:sp>
      <p:sp>
        <p:nvSpPr>
          <p:cNvPr id="106499" name="AutoShape 13">
            <a:extLst>
              <a:ext uri="{FF2B5EF4-FFF2-40B4-BE49-F238E27FC236}">
                <a16:creationId xmlns:a16="http://schemas.microsoft.com/office/drawing/2014/main" id="{3223620C-0116-A842-BA10-9F3E633921EA}"/>
              </a:ext>
            </a:extLst>
          </p:cNvPr>
          <p:cNvSpPr>
            <a:spLocks noChangeArrowheads="1"/>
          </p:cNvSpPr>
          <p:nvPr/>
        </p:nvSpPr>
        <p:spPr bwMode="auto">
          <a:xfrm>
            <a:off x="914400" y="838200"/>
            <a:ext cx="838200" cy="38100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0" name="AutoShape 13">
            <a:extLst>
              <a:ext uri="{FF2B5EF4-FFF2-40B4-BE49-F238E27FC236}">
                <a16:creationId xmlns:a16="http://schemas.microsoft.com/office/drawing/2014/main" id="{3707076D-085A-C945-82FC-22662BDA5FBB}"/>
              </a:ext>
            </a:extLst>
          </p:cNvPr>
          <p:cNvSpPr>
            <a:spLocks noChangeArrowheads="1"/>
          </p:cNvSpPr>
          <p:nvPr/>
        </p:nvSpPr>
        <p:spPr bwMode="auto">
          <a:xfrm>
            <a:off x="914400" y="4876800"/>
            <a:ext cx="838200" cy="1676400"/>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6504" name="Text Box 4">
            <a:extLst>
              <a:ext uri="{FF2B5EF4-FFF2-40B4-BE49-F238E27FC236}">
                <a16:creationId xmlns:a16="http://schemas.microsoft.com/office/drawing/2014/main" id="{B2ADD988-2702-EF4D-B699-B3304C9ADD91}"/>
              </a:ext>
            </a:extLst>
          </p:cNvPr>
          <p:cNvSpPr txBox="1">
            <a:spLocks noChangeArrowheads="1"/>
          </p:cNvSpPr>
          <p:nvPr/>
        </p:nvSpPr>
        <p:spPr bwMode="auto">
          <a:xfrm>
            <a:off x="1951005" y="1244600"/>
            <a:ext cx="71929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need also place cache block on bus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06506" name="Line 8">
            <a:extLst>
              <a:ext uri="{FF2B5EF4-FFF2-40B4-BE49-F238E27FC236}">
                <a16:creationId xmlns:a16="http://schemas.microsoft.com/office/drawing/2014/main" id="{6BE14E62-9A7F-AB4D-9494-39353DFB74FC}"/>
              </a:ext>
            </a:extLst>
          </p:cNvPr>
          <p:cNvSpPr>
            <a:spLocks noChangeShapeType="1"/>
          </p:cNvSpPr>
          <p:nvPr/>
        </p:nvSpPr>
        <p:spPr bwMode="auto">
          <a:xfrm>
            <a:off x="0" y="6781800"/>
            <a:ext cx="89916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3" name="TextBox 12">
            <a:extLst>
              <a:ext uri="{FF2B5EF4-FFF2-40B4-BE49-F238E27FC236}">
                <a16:creationId xmlns:a16="http://schemas.microsoft.com/office/drawing/2014/main" id="{FAF8E3CC-6EDE-CD4C-9CAE-2E640AF831C0}"/>
              </a:ext>
            </a:extLst>
          </p:cNvPr>
          <p:cNvSpPr txBox="1"/>
          <p:nvPr/>
        </p:nvSpPr>
        <p:spPr>
          <a:xfrm>
            <a:off x="4800600" y="5349600"/>
            <a:ext cx="1479892" cy="323165"/>
          </a:xfrm>
          <a:prstGeom prst="rect">
            <a:avLst/>
          </a:prstGeom>
          <a:noFill/>
        </p:spPr>
        <p:txBody>
          <a:bodyPr wrap="none" rtlCol="0">
            <a:spAutoFit/>
          </a:bodyPr>
          <a:lstStyle/>
          <a:p>
            <a:r>
              <a:rPr lang="en-US" sz="1500" dirty="0">
                <a:solidFill>
                  <a:schemeClr val="tx1">
                    <a:lumMod val="85000"/>
                    <a:lumOff val="15000"/>
                  </a:schemeClr>
                </a:solidFill>
                <a:latin typeface="Times New Roman" panose="02020603050405020304" pitchFamily="18" charset="0"/>
                <a:cs typeface="Times New Roman" panose="02020603050405020304" pitchFamily="18" charset="0"/>
              </a:rPr>
              <a:t>w</a:t>
            </a:r>
            <a:r>
              <a:rPr lang="en-CN" sz="1500" dirty="0">
                <a:solidFill>
                  <a:schemeClr val="tx1">
                    <a:lumMod val="85000"/>
                    <a:lumOff val="15000"/>
                  </a:schemeClr>
                </a:solidFill>
                <a:latin typeface="Times New Roman" panose="02020603050405020304" pitchFamily="18" charset="0"/>
                <a:cs typeface="Times New Roman" panose="02020603050405020304" pitchFamily="18" charset="0"/>
              </a:rPr>
              <a:t>rite-back block</a:t>
            </a:r>
          </a:p>
        </p:txBody>
      </p:sp>
      <p:sp>
        <p:nvSpPr>
          <p:cNvPr id="10" name="Text Box 4">
            <a:extLst>
              <a:ext uri="{FF2B5EF4-FFF2-40B4-BE49-F238E27FC236}">
                <a16:creationId xmlns:a16="http://schemas.microsoft.com/office/drawing/2014/main" id="{7EA59F99-0E10-DE47-8F68-A8F4B9E120CD}"/>
              </a:ext>
            </a:extLst>
          </p:cNvPr>
          <p:cNvSpPr txBox="1">
            <a:spLocks noChangeArrowheads="1"/>
          </p:cNvSpPr>
          <p:nvPr/>
        </p:nvSpPr>
        <p:spPr bwMode="auto">
          <a:xfrm>
            <a:off x="5671630" y="742188"/>
            <a:ext cx="34723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lang="en-US" altLang="zh-CN" b="1" dirty="0">
                <a:solidFill>
                  <a:srgbClr val="00B0F0"/>
                </a:solidFill>
                <a:latin typeface="Arial" panose="020B0604020202020204" pitchFamily="34" charset="0"/>
              </a:rPr>
              <a:t>figure</a:t>
            </a: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5.6</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11" name="Text Box 4">
            <a:extLst>
              <a:ext uri="{FF2B5EF4-FFF2-40B4-BE49-F238E27FC236}">
                <a16:creationId xmlns:a16="http://schemas.microsoft.com/office/drawing/2014/main" id="{36FB93BF-4554-B64E-85DF-02699EC5446A}"/>
              </a:ext>
            </a:extLst>
          </p:cNvPr>
          <p:cNvSpPr txBox="1">
            <a:spLocks noChangeArrowheads="1"/>
          </p:cNvSpPr>
          <p:nvPr/>
        </p:nvSpPr>
        <p:spPr bwMode="auto">
          <a:xfrm>
            <a:off x="4850521" y="1765587"/>
            <a:ext cx="429957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to service write miss</a:t>
            </a:r>
            <a:endParaRPr kumimoji="0" lang="en-US" altLang="zh-CN" sz="3200" b="0"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678514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p>
        </p:txBody>
      </p:sp>
      <p:sp>
        <p:nvSpPr>
          <p:cNvPr id="5" name="Rectangle 2">
            <a:extLst>
              <a:ext uri="{FF2B5EF4-FFF2-40B4-BE49-F238E27FC236}">
                <a16:creationId xmlns:a16="http://schemas.microsoft.com/office/drawing/2014/main" id="{B358FCA4-B7C4-F240-B605-EB700C586439}"/>
              </a:ext>
            </a:extLst>
          </p:cNvPr>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algn="l" eaLnBrk="1" hangingPunct="1"/>
            <a:r>
              <a:rPr lang="en-US" altLang="zh-CN" kern="0" dirty="0"/>
              <a:t>how do states transit?</a:t>
            </a:r>
            <a:br>
              <a:rPr lang="en-US" altLang="zh-CN" kern="0" dirty="0"/>
            </a:br>
            <a:endParaRPr lang="en-US" altLang="zh-CN" kern="0" dirty="0"/>
          </a:p>
        </p:txBody>
      </p:sp>
    </p:spTree>
    <p:extLst>
      <p:ext uri="{BB962C8B-B14F-4D97-AF65-F5344CB8AC3E}">
        <p14:creationId xmlns:p14="http://schemas.microsoft.com/office/powerpoint/2010/main" val="373903558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D0C9F1-7C86-4E4E-9675-71CFDAC25528}"/>
              </a:ext>
            </a:extLst>
          </p:cNvPr>
          <p:cNvPicPr>
            <a:picLocks noChangeAspect="1"/>
          </p:cNvPicPr>
          <p:nvPr/>
        </p:nvPicPr>
        <p:blipFill>
          <a:blip r:embed="rId3"/>
          <a:stretch>
            <a:fillRect/>
          </a:stretch>
        </p:blipFill>
        <p:spPr>
          <a:xfrm>
            <a:off x="1982343" y="1219200"/>
            <a:ext cx="5077558" cy="5572125"/>
          </a:xfrm>
          <a:prstGeom prst="rect">
            <a:avLst/>
          </a:prstGeom>
        </p:spPr>
      </p:pic>
      <p:sp>
        <p:nvSpPr>
          <p:cNvPr id="108545" name="Rectangle 2">
            <a:extLst>
              <a:ext uri="{FF2B5EF4-FFF2-40B4-BE49-F238E27FC236}">
                <a16:creationId xmlns:a16="http://schemas.microsoft.com/office/drawing/2014/main" id="{E34A730F-1519-1044-A3CF-EB99AA3BFA26}"/>
              </a:ext>
            </a:extLst>
          </p:cNvPr>
          <p:cNvSpPr>
            <a:spLocks noGrp="1" noChangeArrowheads="1"/>
          </p:cNvSpPr>
          <p:nvPr>
            <p:ph type="title"/>
          </p:nvPr>
        </p:nvSpPr>
        <p:spPr/>
        <p:txBody>
          <a:bodyPr/>
          <a:lstStyle/>
          <a:p>
            <a:pPr eaLnBrk="1" hangingPunct="1"/>
            <a:r>
              <a:rPr lang="en-US" altLang="zh-CN" dirty="0"/>
              <a:t>Write Invalidate Protocol</a:t>
            </a:r>
          </a:p>
        </p:txBody>
      </p:sp>
      <p:sp>
        <p:nvSpPr>
          <p:cNvPr id="108547" name="Line 8">
            <a:extLst>
              <a:ext uri="{FF2B5EF4-FFF2-40B4-BE49-F238E27FC236}">
                <a16:creationId xmlns:a16="http://schemas.microsoft.com/office/drawing/2014/main" id="{F0330007-64EC-B94D-BC45-ACEB877368CE}"/>
              </a:ext>
            </a:extLst>
          </p:cNvPr>
          <p:cNvSpPr>
            <a:spLocks noChangeShapeType="1"/>
          </p:cNvSpPr>
          <p:nvPr/>
        </p:nvSpPr>
        <p:spPr bwMode="auto">
          <a:xfrm>
            <a:off x="5715000" y="53340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08548" name="矩形 4">
            <a:extLst>
              <a:ext uri="{FF2B5EF4-FFF2-40B4-BE49-F238E27FC236}">
                <a16:creationId xmlns:a16="http://schemas.microsoft.com/office/drawing/2014/main" id="{D3AC10BE-7622-7245-9354-7774FF63B180}"/>
              </a:ext>
            </a:extLst>
          </p:cNvPr>
          <p:cNvSpPr>
            <a:spLocks noChangeArrowheads="1"/>
          </p:cNvSpPr>
          <p:nvPr/>
        </p:nvSpPr>
        <p:spPr bwMode="auto">
          <a:xfrm>
            <a:off x="3352800" y="6248400"/>
            <a:ext cx="57912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hlinkClick r:id="rId4"/>
              </a:rPr>
              <a:t>https://www.youtube.com/watch?v=gAUVAel-2Fg</a:t>
            </a:r>
            <a:endPar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State Transition: Refer to the previous table  </a:t>
            </a:r>
          </a:p>
        </p:txBody>
      </p:sp>
      <p:sp>
        <p:nvSpPr>
          <p:cNvPr id="108549" name="Text Box 4">
            <a:extLst>
              <a:ext uri="{FF2B5EF4-FFF2-40B4-BE49-F238E27FC236}">
                <a16:creationId xmlns:a16="http://schemas.microsoft.com/office/drawing/2014/main" id="{9BE77826-3090-5A45-BCD2-0E4F105E4F42}"/>
              </a:ext>
            </a:extLst>
          </p:cNvPr>
          <p:cNvSpPr txBox="1">
            <a:spLocks noChangeArrowheads="1"/>
          </p:cNvSpPr>
          <p:nvPr/>
        </p:nvSpPr>
        <p:spPr bwMode="auto">
          <a:xfrm>
            <a:off x="4956175" y="3733800"/>
            <a:ext cx="41878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write-back cache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processor requests on arcs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bus actions in bold</a:t>
            </a:r>
            <a:endParaRPr kumimoji="0" lang="en-US" altLang="zh-CN" sz="24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a:extLst>
              <a:ext uri="{FF2B5EF4-FFF2-40B4-BE49-F238E27FC236}">
                <a16:creationId xmlns:a16="http://schemas.microsoft.com/office/drawing/2014/main" id="{0BFEC9FE-0112-944B-82B1-86AD74B655FA}"/>
              </a:ext>
            </a:extLst>
          </p:cNvPr>
          <p:cNvSpPr>
            <a:spLocks noGrp="1" noChangeArrowheads="1"/>
          </p:cNvSpPr>
          <p:nvPr>
            <p:ph type="title"/>
          </p:nvPr>
        </p:nvSpPr>
        <p:spPr/>
        <p:txBody>
          <a:bodyPr/>
          <a:lstStyle/>
          <a:p>
            <a:pPr eaLnBrk="1" hangingPunct="1"/>
            <a:r>
              <a:rPr lang="en-US" altLang="zh-CN"/>
              <a:t>Exploiting TLP</a:t>
            </a:r>
          </a:p>
        </p:txBody>
      </p:sp>
      <p:sp>
        <p:nvSpPr>
          <p:cNvPr id="26626" name="Rectangle 3">
            <a:extLst>
              <a:ext uri="{FF2B5EF4-FFF2-40B4-BE49-F238E27FC236}">
                <a16:creationId xmlns:a16="http://schemas.microsoft.com/office/drawing/2014/main" id="{1A384C44-91E0-4640-8C45-2DDEF0EED736}"/>
              </a:ext>
            </a:extLst>
          </p:cNvPr>
          <p:cNvSpPr>
            <a:spLocks noGrp="1" noChangeArrowheads="1"/>
          </p:cNvSpPr>
          <p:nvPr>
            <p:ph type="body" idx="1"/>
          </p:nvPr>
        </p:nvSpPr>
        <p:spPr/>
        <p:txBody>
          <a:bodyPr/>
          <a:lstStyle/>
          <a:p>
            <a:pPr eaLnBrk="1" hangingPunct="1">
              <a:buFontTx/>
              <a:buNone/>
            </a:pPr>
            <a:r>
              <a:rPr lang="en-US" altLang="zh-CN" dirty="0"/>
              <a:t>two software models</a:t>
            </a:r>
          </a:p>
          <a:p>
            <a:pPr eaLnBrk="1" hangingPunct="1"/>
            <a:r>
              <a:rPr lang="en-US" altLang="zh-CN" b="1" dirty="0"/>
              <a:t>Parallel processing</a:t>
            </a:r>
          </a:p>
          <a:p>
            <a:pPr eaLnBrk="1" hangingPunct="1">
              <a:buFontTx/>
              <a:buNone/>
            </a:pPr>
            <a:r>
              <a:rPr lang="en-US" altLang="zh-CN" dirty="0"/>
              <a:t>	the execution of a tightly coupled set of threads collaborating </a:t>
            </a:r>
            <a:r>
              <a:rPr lang="en-US" altLang="zh-CN" dirty="0">
                <a:solidFill>
                  <a:srgbClr val="00B0F0"/>
                </a:solidFill>
              </a:rPr>
              <a:t>on a single task</a:t>
            </a:r>
          </a:p>
          <a:p>
            <a:pPr eaLnBrk="1" hangingPunct="1"/>
            <a:r>
              <a:rPr lang="en-US" altLang="zh-CN" b="1" dirty="0"/>
              <a:t>Request-level parallelism</a:t>
            </a:r>
          </a:p>
          <a:p>
            <a:pPr eaLnBrk="1" hangingPunct="1">
              <a:buFontTx/>
              <a:buNone/>
            </a:pPr>
            <a:r>
              <a:rPr lang="en-US" altLang="zh-CN" dirty="0"/>
              <a:t>	the execution of </a:t>
            </a:r>
            <a:r>
              <a:rPr lang="en-US" altLang="zh-CN" dirty="0">
                <a:solidFill>
                  <a:srgbClr val="00B0F0"/>
                </a:solidFill>
              </a:rPr>
              <a:t>multiple, relatively independent processes </a:t>
            </a:r>
            <a:r>
              <a:rPr lang="en-US" altLang="zh-CN" dirty="0"/>
              <a:t>that may originate from one or more users </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D18CDF1-A0E9-DD4E-8541-D0C66825ADD3}"/>
              </a:ext>
            </a:extLst>
          </p:cNvPr>
          <p:cNvPicPr>
            <a:picLocks noChangeAspect="1"/>
          </p:cNvPicPr>
          <p:nvPr/>
        </p:nvPicPr>
        <p:blipFill>
          <a:blip r:embed="rId3"/>
          <a:stretch>
            <a:fillRect/>
          </a:stretch>
        </p:blipFill>
        <p:spPr>
          <a:xfrm>
            <a:off x="1524001" y="1447799"/>
            <a:ext cx="5535900" cy="4576013"/>
          </a:xfrm>
          <a:prstGeom prst="rect">
            <a:avLst/>
          </a:prstGeom>
        </p:spPr>
      </p:pic>
      <p:sp>
        <p:nvSpPr>
          <p:cNvPr id="110594" name="Rectangle 2">
            <a:extLst>
              <a:ext uri="{FF2B5EF4-FFF2-40B4-BE49-F238E27FC236}">
                <a16:creationId xmlns:a16="http://schemas.microsoft.com/office/drawing/2014/main" id="{B8FD0077-339A-BF46-82A5-7CBF2495AA62}"/>
              </a:ext>
            </a:extLst>
          </p:cNvPr>
          <p:cNvSpPr>
            <a:spLocks noGrp="1" noChangeArrowheads="1"/>
          </p:cNvSpPr>
          <p:nvPr>
            <p:ph type="title"/>
          </p:nvPr>
        </p:nvSpPr>
        <p:spPr/>
        <p:txBody>
          <a:bodyPr/>
          <a:lstStyle/>
          <a:p>
            <a:pPr eaLnBrk="1" hangingPunct="1"/>
            <a:r>
              <a:rPr lang="en-US" altLang="zh-CN" dirty="0"/>
              <a:t>Write Invalidate Protocol</a:t>
            </a:r>
          </a:p>
        </p:txBody>
      </p:sp>
      <p:sp>
        <p:nvSpPr>
          <p:cNvPr id="110595" name="Line 8">
            <a:extLst>
              <a:ext uri="{FF2B5EF4-FFF2-40B4-BE49-F238E27FC236}">
                <a16:creationId xmlns:a16="http://schemas.microsoft.com/office/drawing/2014/main" id="{94F738AA-1681-D948-A77B-8A761A53C19D}"/>
              </a:ext>
            </a:extLst>
          </p:cNvPr>
          <p:cNvSpPr>
            <a:spLocks noChangeShapeType="1"/>
          </p:cNvSpPr>
          <p:nvPr/>
        </p:nvSpPr>
        <p:spPr bwMode="auto">
          <a:xfrm>
            <a:off x="6096000" y="52578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10596" name="Text Box 4">
            <a:extLst>
              <a:ext uri="{FF2B5EF4-FFF2-40B4-BE49-F238E27FC236}">
                <a16:creationId xmlns:a16="http://schemas.microsoft.com/office/drawing/2014/main" id="{C8C8153E-E660-2044-B943-172D66276F6F}"/>
              </a:ext>
            </a:extLst>
          </p:cNvPr>
          <p:cNvSpPr txBox="1">
            <a:spLocks noChangeArrowheads="1"/>
          </p:cNvSpPr>
          <p:nvPr/>
        </p:nvSpPr>
        <p:spPr bwMode="auto">
          <a:xfrm>
            <a:off x="5864225" y="3733800"/>
            <a:ext cx="32797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write-back cache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bus requests on arcs</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bus actions in bold</a:t>
            </a:r>
            <a:endParaRPr kumimoji="0" lang="en-US" altLang="zh-CN" sz="24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2EA8633-4639-4F4F-A857-BDA3D8E5E830}"/>
              </a:ext>
            </a:extLst>
          </p:cNvPr>
          <p:cNvPicPr>
            <a:picLocks noChangeAspect="1"/>
          </p:cNvPicPr>
          <p:nvPr/>
        </p:nvPicPr>
        <p:blipFill>
          <a:blip r:embed="rId3"/>
          <a:stretch>
            <a:fillRect/>
          </a:stretch>
        </p:blipFill>
        <p:spPr>
          <a:xfrm>
            <a:off x="1295400" y="990600"/>
            <a:ext cx="5374585" cy="5486400"/>
          </a:xfrm>
          <a:prstGeom prst="rect">
            <a:avLst/>
          </a:prstGeom>
        </p:spPr>
      </p:pic>
      <p:sp>
        <p:nvSpPr>
          <p:cNvPr id="112642" name="Rectangle 2">
            <a:extLst>
              <a:ext uri="{FF2B5EF4-FFF2-40B4-BE49-F238E27FC236}">
                <a16:creationId xmlns:a16="http://schemas.microsoft.com/office/drawing/2014/main" id="{0A09FD98-62A4-5F4A-A871-D662FD49E02D}"/>
              </a:ext>
            </a:extLst>
          </p:cNvPr>
          <p:cNvSpPr>
            <a:spLocks noGrp="1" noChangeArrowheads="1"/>
          </p:cNvSpPr>
          <p:nvPr>
            <p:ph type="title"/>
          </p:nvPr>
        </p:nvSpPr>
        <p:spPr/>
        <p:txBody>
          <a:bodyPr/>
          <a:lstStyle/>
          <a:p>
            <a:pPr eaLnBrk="1" hangingPunct="1"/>
            <a:r>
              <a:rPr lang="en-US" altLang="zh-CN" dirty="0"/>
              <a:t>Write Invalidate Protocol</a:t>
            </a:r>
          </a:p>
        </p:txBody>
      </p:sp>
      <p:sp>
        <p:nvSpPr>
          <p:cNvPr id="112643" name="矩形 4">
            <a:extLst>
              <a:ext uri="{FF2B5EF4-FFF2-40B4-BE49-F238E27FC236}">
                <a16:creationId xmlns:a16="http://schemas.microsoft.com/office/drawing/2014/main" id="{BE805C67-45A2-3E41-89CF-13336FDF527C}"/>
              </a:ext>
            </a:extLst>
          </p:cNvPr>
          <p:cNvSpPr>
            <a:spLocks noChangeArrowheads="1"/>
          </p:cNvSpPr>
          <p:nvPr/>
        </p:nvSpPr>
        <p:spPr bwMode="auto">
          <a:xfrm>
            <a:off x="3352800" y="6248400"/>
            <a:ext cx="57912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hlinkClick r:id="rId4"/>
              </a:rPr>
              <a:t>https://www.youtube.com/watch?v=gAUVAel-2Fg</a:t>
            </a:r>
            <a:endPar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18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State Transition: Refer to the previous table  </a:t>
            </a:r>
          </a:p>
        </p:txBody>
      </p:sp>
      <p:sp>
        <p:nvSpPr>
          <p:cNvPr id="7" name="Text Box 4">
            <a:extLst>
              <a:ext uri="{FF2B5EF4-FFF2-40B4-BE49-F238E27FC236}">
                <a16:creationId xmlns:a16="http://schemas.microsoft.com/office/drawing/2014/main" id="{67C0ABAA-BE82-9940-8EF4-43E09D8E7EC9}"/>
              </a:ext>
            </a:extLst>
          </p:cNvPr>
          <p:cNvSpPr txBox="1">
            <a:spLocks noChangeArrowheads="1"/>
          </p:cNvSpPr>
          <p:nvPr/>
        </p:nvSpPr>
        <p:spPr bwMode="auto">
          <a:xfrm>
            <a:off x="6205538" y="3733800"/>
            <a:ext cx="2938462" cy="1200150"/>
          </a:xfrm>
          <a:prstGeom prst="rect">
            <a:avLst/>
          </a:prstGeom>
          <a:noFill/>
          <a:ln>
            <a:noFill/>
          </a:ln>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write-back cache</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by local processor</a:t>
            </a:r>
            <a:endPar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0000">
                    <a:lumMod val="50000"/>
                    <a:lumOff val="50000"/>
                  </a:srgbClr>
                </a:solidFill>
                <a:effectLst/>
                <a:uLnTx/>
                <a:uFillTx/>
                <a:latin typeface="Arial" panose="020B0604020202020204" pitchFamily="34" charset="0"/>
                <a:ea typeface="宋体" panose="02010600030101010101" pitchFamily="2" charset="-122"/>
                <a:cs typeface="+mn-cs"/>
              </a:rPr>
              <a:t>by bus activities</a:t>
            </a:r>
            <a:endParaRPr kumimoji="0" lang="en-US" altLang="zh-CN" sz="24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Rectangle 2">
            <a:extLst>
              <a:ext uri="{FF2B5EF4-FFF2-40B4-BE49-F238E27FC236}">
                <a16:creationId xmlns:a16="http://schemas.microsoft.com/office/drawing/2014/main" id="{5AEE8BB4-A781-744C-B68B-64A7A11073F8}"/>
              </a:ext>
            </a:extLst>
          </p:cNvPr>
          <p:cNvSpPr>
            <a:spLocks noGrp="1" noChangeArrowheads="1"/>
          </p:cNvSpPr>
          <p:nvPr>
            <p:ph type="title"/>
          </p:nvPr>
        </p:nvSpPr>
        <p:spPr/>
        <p:txBody>
          <a:bodyPr/>
          <a:lstStyle/>
          <a:p>
            <a:pPr eaLnBrk="1" hangingPunct="1"/>
            <a:r>
              <a:rPr lang="en-US" altLang="zh-CN"/>
              <a:t>MSI Extensions: MESI</a:t>
            </a:r>
          </a:p>
        </p:txBody>
      </p:sp>
      <p:sp>
        <p:nvSpPr>
          <p:cNvPr id="114690" name="Rectangle 3">
            <a:extLst>
              <a:ext uri="{FF2B5EF4-FFF2-40B4-BE49-F238E27FC236}">
                <a16:creationId xmlns:a16="http://schemas.microsoft.com/office/drawing/2014/main" id="{378F935C-FFAC-E843-AA36-1E03412ED9E2}"/>
              </a:ext>
            </a:extLst>
          </p:cNvPr>
          <p:cNvSpPr>
            <a:spLocks noGrp="1" noChangeArrowheads="1"/>
          </p:cNvSpPr>
          <p:nvPr>
            <p:ph type="body" idx="1"/>
          </p:nvPr>
        </p:nvSpPr>
        <p:spPr/>
        <p:txBody>
          <a:bodyPr/>
          <a:lstStyle/>
          <a:p>
            <a:pPr eaLnBrk="1" hangingPunct="1"/>
            <a:r>
              <a:rPr lang="en-US" altLang="zh-CN" b="1" dirty="0"/>
              <a:t>M</a:t>
            </a:r>
            <a:r>
              <a:rPr lang="en-US" altLang="zh-CN" b="1" dirty="0">
                <a:solidFill>
                  <a:srgbClr val="00FF00"/>
                </a:solidFill>
              </a:rPr>
              <a:t>E</a:t>
            </a:r>
            <a:r>
              <a:rPr lang="en-US" altLang="zh-CN" b="1" dirty="0"/>
              <a:t>SI</a:t>
            </a:r>
          </a:p>
          <a:p>
            <a:pPr eaLnBrk="1" hangingPunct="1">
              <a:buFontTx/>
              <a:buNone/>
            </a:pPr>
            <a:r>
              <a:rPr lang="en-US" altLang="zh-CN" b="1" dirty="0"/>
              <a:t>	</a:t>
            </a:r>
            <a:r>
              <a:rPr lang="en-US" altLang="zh-CN" b="1" dirty="0">
                <a:solidFill>
                  <a:srgbClr val="00FF00"/>
                </a:solidFill>
              </a:rPr>
              <a:t>e</a:t>
            </a:r>
            <a:r>
              <a:rPr lang="en-US" altLang="zh-CN" b="1" dirty="0"/>
              <a:t>xclusive:</a:t>
            </a:r>
            <a:r>
              <a:rPr lang="en-US" altLang="zh-CN" dirty="0"/>
              <a:t> indicates when a cache block is resident only in a single cache but is clean</a:t>
            </a:r>
          </a:p>
          <a:p>
            <a:pPr eaLnBrk="1" hangingPunct="1">
              <a:buFontTx/>
              <a:buNone/>
            </a:pPr>
            <a:r>
              <a:rPr lang="en-US" altLang="zh-CN" dirty="0"/>
              <a:t>	</a:t>
            </a:r>
          </a:p>
          <a:p>
            <a:pPr eaLnBrk="1" hangingPunct="1">
              <a:buFontTx/>
              <a:buNone/>
            </a:pPr>
            <a:r>
              <a:rPr lang="en-US" altLang="zh-CN" dirty="0"/>
              <a:t>	exclusive-&gt;read by others-&gt;shared;</a:t>
            </a:r>
          </a:p>
          <a:p>
            <a:pPr eaLnBrk="1" hangingPunct="1">
              <a:buFontTx/>
              <a:buNone/>
            </a:pPr>
            <a:r>
              <a:rPr lang="en-US" altLang="zh-CN" dirty="0"/>
              <a:t>	exclusive-&gt;write-&gt;modified</a:t>
            </a:r>
            <a:endParaRPr lang="en-US" altLang="zh-CN" b="1" dirty="0"/>
          </a:p>
          <a:p>
            <a:pPr eaLnBrk="1" hangingPunct="1">
              <a:buFontTx/>
              <a:buNone/>
            </a:pPr>
            <a:r>
              <a:rPr lang="en-US" altLang="zh-CN" b="1" dirty="0"/>
              <a:t>	</a:t>
            </a:r>
            <a:endParaRPr lang="en-US" altLang="zh-CN" sz="1600" b="1"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Rectangle 2">
            <a:extLst>
              <a:ext uri="{FF2B5EF4-FFF2-40B4-BE49-F238E27FC236}">
                <a16:creationId xmlns:a16="http://schemas.microsoft.com/office/drawing/2014/main" id="{09B5A6CD-51F1-BF44-8424-5F831FD8BC69}"/>
              </a:ext>
            </a:extLst>
          </p:cNvPr>
          <p:cNvSpPr>
            <a:spLocks noGrp="1" noChangeArrowheads="1"/>
          </p:cNvSpPr>
          <p:nvPr>
            <p:ph type="title"/>
          </p:nvPr>
        </p:nvSpPr>
        <p:spPr/>
        <p:txBody>
          <a:bodyPr/>
          <a:lstStyle/>
          <a:p>
            <a:pPr eaLnBrk="1" hangingPunct="1"/>
            <a:r>
              <a:rPr lang="en-US" altLang="zh-CN"/>
              <a:t>MSI Extensions: MESI</a:t>
            </a:r>
          </a:p>
        </p:txBody>
      </p:sp>
      <p:sp>
        <p:nvSpPr>
          <p:cNvPr id="116738" name="Rectangle 3">
            <a:extLst>
              <a:ext uri="{FF2B5EF4-FFF2-40B4-BE49-F238E27FC236}">
                <a16:creationId xmlns:a16="http://schemas.microsoft.com/office/drawing/2014/main" id="{15146F30-0F93-C347-A3BC-54B00D5F42FF}"/>
              </a:ext>
            </a:extLst>
          </p:cNvPr>
          <p:cNvSpPr>
            <a:spLocks noGrp="1" noChangeArrowheads="1"/>
          </p:cNvSpPr>
          <p:nvPr>
            <p:ph type="body" idx="1"/>
          </p:nvPr>
        </p:nvSpPr>
        <p:spPr/>
        <p:txBody>
          <a:bodyPr/>
          <a:lstStyle/>
          <a:p>
            <a:pPr eaLnBrk="1" hangingPunct="1"/>
            <a:r>
              <a:rPr lang="en-US" altLang="zh-CN" b="1" dirty="0"/>
              <a:t>M</a:t>
            </a:r>
            <a:r>
              <a:rPr lang="en-US" altLang="zh-CN" b="1" dirty="0">
                <a:solidFill>
                  <a:srgbClr val="00FF00"/>
                </a:solidFill>
              </a:rPr>
              <a:t>E</a:t>
            </a:r>
            <a:r>
              <a:rPr lang="en-US" altLang="zh-CN" b="1" dirty="0"/>
              <a:t>SI</a:t>
            </a:r>
          </a:p>
          <a:p>
            <a:pPr eaLnBrk="1" hangingPunct="1">
              <a:buFontTx/>
              <a:buNone/>
            </a:pPr>
            <a:r>
              <a:rPr lang="en-US" altLang="zh-CN" b="1" dirty="0"/>
              <a:t>	</a:t>
            </a:r>
            <a:r>
              <a:rPr lang="en-US" altLang="zh-CN" b="1" dirty="0">
                <a:solidFill>
                  <a:srgbClr val="00FF00"/>
                </a:solidFill>
              </a:rPr>
              <a:t>e</a:t>
            </a:r>
            <a:r>
              <a:rPr lang="en-US" altLang="zh-CN" b="1" dirty="0"/>
              <a:t>xclusive:</a:t>
            </a:r>
            <a:r>
              <a:rPr lang="en-US" altLang="zh-CN" dirty="0"/>
              <a:t> indicates when a cache block is resident only in a single cache but is clean</a:t>
            </a:r>
          </a:p>
          <a:p>
            <a:pPr eaLnBrk="1" hangingPunct="1">
              <a:buFontTx/>
              <a:buNone/>
            </a:pPr>
            <a:r>
              <a:rPr lang="en-US" altLang="zh-CN" dirty="0"/>
              <a:t>	</a:t>
            </a:r>
          </a:p>
          <a:p>
            <a:pPr eaLnBrk="1" hangingPunct="1">
              <a:buFontTx/>
              <a:buNone/>
            </a:pPr>
            <a:r>
              <a:rPr lang="en-US" altLang="zh-CN" dirty="0"/>
              <a:t>	exclusive-&gt;read by others-&gt;shared;</a:t>
            </a:r>
          </a:p>
          <a:p>
            <a:pPr eaLnBrk="1" hangingPunct="1">
              <a:buFontTx/>
              <a:buNone/>
            </a:pPr>
            <a:r>
              <a:rPr lang="en-US" altLang="zh-CN" dirty="0"/>
              <a:t>	exclusive-&gt;write-&gt;modified (without generating any invalidates)</a:t>
            </a:r>
            <a:endParaRPr lang="en-US" altLang="zh-CN" b="1" dirty="0"/>
          </a:p>
          <a:p>
            <a:pPr eaLnBrk="1" hangingPunct="1">
              <a:buFontTx/>
              <a:buNone/>
            </a:pPr>
            <a:r>
              <a:rPr lang="en-US" altLang="zh-CN" b="1" dirty="0"/>
              <a:t>	</a:t>
            </a:r>
            <a:endParaRPr lang="en-US" altLang="zh-CN" sz="1600" b="1" dirty="0"/>
          </a:p>
        </p:txBody>
      </p:sp>
      <p:sp>
        <p:nvSpPr>
          <p:cNvPr id="116739" name="Text Box 4">
            <a:extLst>
              <a:ext uri="{FF2B5EF4-FFF2-40B4-BE49-F238E27FC236}">
                <a16:creationId xmlns:a16="http://schemas.microsoft.com/office/drawing/2014/main" id="{8282EDE8-705F-AA4C-816B-15A88449AFAC}"/>
              </a:ext>
            </a:extLst>
          </p:cNvPr>
          <p:cNvSpPr txBox="1">
            <a:spLocks noChangeArrowheads="1"/>
          </p:cNvSpPr>
          <p:nvPr/>
        </p:nvSpPr>
        <p:spPr bwMode="auto">
          <a:xfrm>
            <a:off x="152400" y="6273800"/>
            <a:ext cx="89916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writing an E-block need not invalidate on bus </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2">
            <a:extLst>
              <a:ext uri="{FF2B5EF4-FFF2-40B4-BE49-F238E27FC236}">
                <a16:creationId xmlns:a16="http://schemas.microsoft.com/office/drawing/2014/main" id="{D6399A2C-E4C0-2B43-B80A-014CF136BB77}"/>
              </a:ext>
            </a:extLst>
          </p:cNvPr>
          <p:cNvSpPr>
            <a:spLocks noGrp="1" noChangeArrowheads="1"/>
          </p:cNvSpPr>
          <p:nvPr>
            <p:ph type="title"/>
          </p:nvPr>
        </p:nvSpPr>
        <p:spPr/>
        <p:txBody>
          <a:bodyPr/>
          <a:lstStyle/>
          <a:p>
            <a:pPr eaLnBrk="1" hangingPunct="1"/>
            <a:r>
              <a:rPr lang="en-US" altLang="zh-CN"/>
              <a:t>MSI Extensions: MOESI</a:t>
            </a:r>
          </a:p>
        </p:txBody>
      </p:sp>
      <p:sp>
        <p:nvSpPr>
          <p:cNvPr id="118786" name="Rectangle 3">
            <a:extLst>
              <a:ext uri="{FF2B5EF4-FFF2-40B4-BE49-F238E27FC236}">
                <a16:creationId xmlns:a16="http://schemas.microsoft.com/office/drawing/2014/main" id="{7093C2DA-5A3E-094B-873A-4A34DC0FF1D7}"/>
              </a:ext>
            </a:extLst>
          </p:cNvPr>
          <p:cNvSpPr>
            <a:spLocks noGrp="1" noChangeArrowheads="1"/>
          </p:cNvSpPr>
          <p:nvPr>
            <p:ph type="body" idx="1"/>
          </p:nvPr>
        </p:nvSpPr>
        <p:spPr/>
        <p:txBody>
          <a:bodyPr/>
          <a:lstStyle/>
          <a:p>
            <a:pPr eaLnBrk="1" hangingPunct="1"/>
            <a:r>
              <a:rPr lang="en-US" altLang="zh-CN" b="1" dirty="0"/>
              <a:t>M</a:t>
            </a:r>
            <a:r>
              <a:rPr lang="en-US" altLang="zh-CN" b="1" dirty="0">
                <a:solidFill>
                  <a:srgbClr val="00FF00"/>
                </a:solidFill>
              </a:rPr>
              <a:t>OE</a:t>
            </a:r>
            <a:r>
              <a:rPr lang="en-US" altLang="zh-CN" b="1" dirty="0"/>
              <a:t>SI</a:t>
            </a:r>
          </a:p>
          <a:p>
            <a:pPr eaLnBrk="1" hangingPunct="1">
              <a:buFontTx/>
              <a:buNone/>
            </a:pPr>
            <a:r>
              <a:rPr lang="en-US" altLang="zh-CN" b="1" dirty="0"/>
              <a:t>	</a:t>
            </a:r>
            <a:r>
              <a:rPr lang="en-US" altLang="zh-CN" b="1" dirty="0">
                <a:solidFill>
                  <a:srgbClr val="00FF00"/>
                </a:solidFill>
              </a:rPr>
              <a:t>o</a:t>
            </a:r>
            <a:r>
              <a:rPr lang="en-US" altLang="zh-CN" b="1" dirty="0"/>
              <a:t>wned:</a:t>
            </a:r>
            <a:r>
              <a:rPr lang="en-US" altLang="zh-CN" dirty="0"/>
              <a:t> indicates that the associated block is owned by that cache and out-of-date in memory</a:t>
            </a:r>
          </a:p>
          <a:p>
            <a:pPr eaLnBrk="1" hangingPunct="1">
              <a:buFontTx/>
              <a:buNone/>
            </a:pPr>
            <a:r>
              <a:rPr lang="en-US" altLang="zh-CN" dirty="0"/>
              <a:t>	</a:t>
            </a:r>
          </a:p>
          <a:p>
            <a:pPr eaLnBrk="1" hangingPunct="1">
              <a:buFontTx/>
              <a:buNone/>
            </a:pPr>
            <a:r>
              <a:rPr lang="en-US" altLang="zh-CN" dirty="0"/>
              <a:t>	modified -&gt; owned upon a read miss on bus</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2">
            <a:extLst>
              <a:ext uri="{FF2B5EF4-FFF2-40B4-BE49-F238E27FC236}">
                <a16:creationId xmlns:a16="http://schemas.microsoft.com/office/drawing/2014/main" id="{BC41736B-CAB8-9C46-84E5-F566835E37D1}"/>
              </a:ext>
            </a:extLst>
          </p:cNvPr>
          <p:cNvSpPr>
            <a:spLocks noGrp="1" noChangeArrowheads="1"/>
          </p:cNvSpPr>
          <p:nvPr>
            <p:ph type="title"/>
          </p:nvPr>
        </p:nvSpPr>
        <p:spPr/>
        <p:txBody>
          <a:bodyPr/>
          <a:lstStyle/>
          <a:p>
            <a:pPr eaLnBrk="1" hangingPunct="1"/>
            <a:r>
              <a:rPr lang="en-US" altLang="zh-CN" dirty="0"/>
              <a:t>MSI Extensions: MOESI</a:t>
            </a:r>
          </a:p>
        </p:txBody>
      </p:sp>
      <p:sp>
        <p:nvSpPr>
          <p:cNvPr id="120834" name="Rectangle 3">
            <a:extLst>
              <a:ext uri="{FF2B5EF4-FFF2-40B4-BE49-F238E27FC236}">
                <a16:creationId xmlns:a16="http://schemas.microsoft.com/office/drawing/2014/main" id="{9C0F4B49-CE00-3B41-8450-C5E4F35DCD51}"/>
              </a:ext>
            </a:extLst>
          </p:cNvPr>
          <p:cNvSpPr>
            <a:spLocks noGrp="1" noChangeArrowheads="1"/>
          </p:cNvSpPr>
          <p:nvPr>
            <p:ph type="body" idx="1"/>
          </p:nvPr>
        </p:nvSpPr>
        <p:spPr/>
        <p:txBody>
          <a:bodyPr/>
          <a:lstStyle/>
          <a:p>
            <a:pPr eaLnBrk="1" hangingPunct="1"/>
            <a:r>
              <a:rPr lang="en-US" altLang="zh-CN" b="1" dirty="0"/>
              <a:t>M</a:t>
            </a:r>
            <a:r>
              <a:rPr lang="en-US" altLang="zh-CN" b="1" dirty="0">
                <a:solidFill>
                  <a:srgbClr val="00FF00"/>
                </a:solidFill>
              </a:rPr>
              <a:t>OE</a:t>
            </a:r>
            <a:r>
              <a:rPr lang="en-US" altLang="zh-CN" b="1" dirty="0"/>
              <a:t>SI</a:t>
            </a:r>
          </a:p>
          <a:p>
            <a:pPr eaLnBrk="1" hangingPunct="1">
              <a:buFontTx/>
              <a:buNone/>
            </a:pPr>
            <a:r>
              <a:rPr lang="en-US" altLang="zh-CN" b="1" dirty="0"/>
              <a:t>	</a:t>
            </a:r>
            <a:r>
              <a:rPr lang="en-US" altLang="zh-CN" b="1" dirty="0">
                <a:solidFill>
                  <a:srgbClr val="00FF00"/>
                </a:solidFill>
              </a:rPr>
              <a:t>o</a:t>
            </a:r>
            <a:r>
              <a:rPr lang="en-US" altLang="zh-CN" b="1" dirty="0"/>
              <a:t>wned:</a:t>
            </a:r>
            <a:r>
              <a:rPr lang="en-US" altLang="zh-CN" dirty="0"/>
              <a:t> indicates that the associated block is owned by that cache and out-of-date in memory</a:t>
            </a:r>
          </a:p>
          <a:p>
            <a:pPr eaLnBrk="1" hangingPunct="1">
              <a:buFontTx/>
              <a:buNone/>
            </a:pPr>
            <a:r>
              <a:rPr lang="en-US" altLang="zh-CN" dirty="0"/>
              <a:t>	</a:t>
            </a:r>
          </a:p>
          <a:p>
            <a:pPr eaLnBrk="1" hangingPunct="1">
              <a:buFontTx/>
              <a:buNone/>
            </a:pPr>
            <a:r>
              <a:rPr lang="en-US" altLang="zh-CN" dirty="0"/>
              <a:t>	modified -&gt; owned upon a read miss on bus</a:t>
            </a:r>
          </a:p>
        </p:txBody>
      </p:sp>
      <p:sp>
        <p:nvSpPr>
          <p:cNvPr id="120835" name="Text Box 4">
            <a:extLst>
              <a:ext uri="{FF2B5EF4-FFF2-40B4-BE49-F238E27FC236}">
                <a16:creationId xmlns:a16="http://schemas.microsoft.com/office/drawing/2014/main" id="{3354CAD9-A3BD-594B-9281-92FCF7B95EAC}"/>
              </a:ext>
            </a:extLst>
          </p:cNvPr>
          <p:cNvSpPr txBox="1">
            <a:spLocks noChangeArrowheads="1"/>
          </p:cNvSpPr>
          <p:nvPr/>
        </p:nvSpPr>
        <p:spPr bwMode="auto">
          <a:xfrm>
            <a:off x="152400" y="6273800"/>
            <a:ext cx="89916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without writing the shared block to memory</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115858-B52E-764B-AAF1-5434740C59F2}"/>
              </a:ext>
            </a:extLst>
          </p:cNvPr>
          <p:cNvPicPr>
            <a:picLocks noChangeAspect="1"/>
          </p:cNvPicPr>
          <p:nvPr/>
        </p:nvPicPr>
        <p:blipFill>
          <a:blip r:embed="rId3"/>
          <a:stretch>
            <a:fillRect/>
          </a:stretch>
        </p:blipFill>
        <p:spPr>
          <a:xfrm>
            <a:off x="0" y="609600"/>
            <a:ext cx="9144000" cy="6202326"/>
          </a:xfrm>
          <a:prstGeom prst="rect">
            <a:avLst/>
          </a:prstGeom>
        </p:spPr>
      </p:pic>
      <p:sp>
        <p:nvSpPr>
          <p:cNvPr id="5" name="Rectangle 2">
            <a:extLst>
              <a:ext uri="{FF2B5EF4-FFF2-40B4-BE49-F238E27FC236}">
                <a16:creationId xmlns:a16="http://schemas.microsoft.com/office/drawing/2014/main" id="{DD4DA5E6-00B1-5B47-AD7D-1D262D064F7C}"/>
              </a:ext>
            </a:extLst>
          </p:cNvPr>
          <p:cNvSpPr>
            <a:spLocks noGrp="1" noChangeArrowheads="1"/>
          </p:cNvSpPr>
          <p:nvPr>
            <p:ph type="title"/>
          </p:nvPr>
        </p:nvSpPr>
        <p:spPr>
          <a:xfrm>
            <a:off x="0" y="274638"/>
            <a:ext cx="9144000" cy="1143000"/>
          </a:xfrm>
        </p:spPr>
        <p:txBody>
          <a:bodyPr/>
          <a:lstStyle/>
          <a:p>
            <a:pPr eaLnBrk="1" hangingPunct="1"/>
            <a:r>
              <a:rPr lang="en-US" altLang="zh-CN" dirty="0"/>
              <a:t>MSI Extensions: MOESI</a:t>
            </a:r>
          </a:p>
        </p:txBody>
      </p:sp>
    </p:spTree>
    <p:extLst>
      <p:ext uri="{BB962C8B-B14F-4D97-AF65-F5344CB8AC3E}">
        <p14:creationId xmlns:p14="http://schemas.microsoft.com/office/powerpoint/2010/main" val="326093354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a:extLst>
              <a:ext uri="{FF2B5EF4-FFF2-40B4-BE49-F238E27FC236}">
                <a16:creationId xmlns:a16="http://schemas.microsoft.com/office/drawing/2014/main" id="{4A54A412-DD9F-BE4E-9C42-C1AB674CD1A3}"/>
              </a:ext>
            </a:extLst>
          </p:cNvPr>
          <p:cNvSpPr>
            <a:spLocks noGrp="1" noChangeArrowheads="1"/>
          </p:cNvSpPr>
          <p:nvPr>
            <p:ph type="title"/>
          </p:nvPr>
        </p:nvSpPr>
        <p:spPr/>
        <p:txBody>
          <a:bodyPr/>
          <a:lstStyle/>
          <a:p>
            <a:pPr eaLnBrk="1" hangingPunct="1"/>
            <a:r>
              <a:rPr lang="en-US" altLang="zh-CN"/>
              <a:t>Centralized Shared-Memory</a:t>
            </a:r>
          </a:p>
        </p:txBody>
      </p:sp>
      <p:pic>
        <p:nvPicPr>
          <p:cNvPr id="5" name="Picture 4">
            <a:extLst>
              <a:ext uri="{FF2B5EF4-FFF2-40B4-BE49-F238E27FC236}">
                <a16:creationId xmlns:a16="http://schemas.microsoft.com/office/drawing/2014/main" id="{917C249D-4BA5-EA4A-BBA6-3BB2ACAD12C7}"/>
              </a:ext>
            </a:extLst>
          </p:cNvPr>
          <p:cNvPicPr>
            <a:picLocks noChangeAspect="1"/>
          </p:cNvPicPr>
          <p:nvPr/>
        </p:nvPicPr>
        <p:blipFill>
          <a:blip r:embed="rId3"/>
          <a:stretch>
            <a:fillRect/>
          </a:stretch>
        </p:blipFill>
        <p:spPr>
          <a:xfrm>
            <a:off x="0" y="1362430"/>
            <a:ext cx="6172200" cy="5495569"/>
          </a:xfrm>
          <a:prstGeom prst="rect">
            <a:avLst/>
          </a:prstGeom>
        </p:spPr>
      </p:pic>
      <p:sp>
        <p:nvSpPr>
          <p:cNvPr id="6" name="圆角矩形 5">
            <a:extLst>
              <a:ext uri="{FF2B5EF4-FFF2-40B4-BE49-F238E27FC236}">
                <a16:creationId xmlns:a16="http://schemas.microsoft.com/office/drawing/2014/main" id="{05008968-D498-6B44-B07D-C4A4D67AAA00}"/>
              </a:ext>
            </a:extLst>
          </p:cNvPr>
          <p:cNvSpPr/>
          <p:nvPr/>
        </p:nvSpPr>
        <p:spPr>
          <a:xfrm>
            <a:off x="0" y="3886200"/>
            <a:ext cx="6172200" cy="1981200"/>
          </a:xfrm>
          <a:prstGeom prst="roundRect">
            <a:avLst/>
          </a:prstGeom>
          <a:noFill/>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a:extLst>
              <a:ext uri="{FF2B5EF4-FFF2-40B4-BE49-F238E27FC236}">
                <a16:creationId xmlns:a16="http://schemas.microsoft.com/office/drawing/2014/main" id="{D86B756F-54DB-4849-9B50-85AF67174103}"/>
              </a:ext>
            </a:extLst>
          </p:cNvPr>
          <p:cNvSpPr>
            <a:spLocks noGrp="1" noChangeArrowheads="1"/>
          </p:cNvSpPr>
          <p:nvPr>
            <p:ph type="title"/>
          </p:nvPr>
        </p:nvSpPr>
        <p:spPr>
          <a:xfrm>
            <a:off x="5638800" y="2176018"/>
            <a:ext cx="762000" cy="1143000"/>
          </a:xfrm>
        </p:spPr>
        <p:txBody>
          <a:bodyPr/>
          <a:lstStyle/>
          <a:p>
            <a:pPr eaLnBrk="1" hangingPunct="1"/>
            <a:r>
              <a:rPr lang="en-US" altLang="zh-CN" sz="200" dirty="0">
                <a:solidFill>
                  <a:schemeClr val="bg1"/>
                </a:solidFill>
              </a:rPr>
              <a:t>Write Invalidate Protocol</a:t>
            </a:r>
          </a:p>
        </p:txBody>
      </p:sp>
      <p:sp>
        <p:nvSpPr>
          <p:cNvPr id="5" name="Rectangle 2">
            <a:extLst>
              <a:ext uri="{FF2B5EF4-FFF2-40B4-BE49-F238E27FC236}">
                <a16:creationId xmlns:a16="http://schemas.microsoft.com/office/drawing/2014/main" id="{B358FCA4-B7C4-F240-B605-EB700C586439}"/>
              </a:ext>
            </a:extLst>
          </p:cNvPr>
          <p:cNvSpPr txBox="1">
            <a:spLocks noChangeArrowheads="1"/>
          </p:cNvSpPr>
          <p:nvPr/>
        </p:nvSpPr>
        <p:spPr bwMode="auto">
          <a:xfrm>
            <a:off x="0" y="2130425"/>
            <a:ext cx="9144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a:lstStyle>
          <a:p>
            <a:pPr algn="l" eaLnBrk="1" hangingPunct="1"/>
            <a:r>
              <a:rPr lang="en-US" altLang="zh-CN" kern="0" dirty="0"/>
              <a:t>how to de-bottleneck?</a:t>
            </a:r>
            <a:br>
              <a:rPr lang="en-US" altLang="zh-CN" kern="0" dirty="0"/>
            </a:br>
            <a:endParaRPr lang="en-US" altLang="zh-CN" kern="0" dirty="0"/>
          </a:p>
        </p:txBody>
      </p:sp>
    </p:spTree>
    <p:extLst>
      <p:ext uri="{BB962C8B-B14F-4D97-AF65-F5344CB8AC3E}">
        <p14:creationId xmlns:p14="http://schemas.microsoft.com/office/powerpoint/2010/main" val="305915698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28D4C-24A2-F749-B856-12BFA780D673}"/>
              </a:ext>
            </a:extLst>
          </p:cNvPr>
          <p:cNvSpPr>
            <a:spLocks noGrp="1"/>
          </p:cNvSpPr>
          <p:nvPr>
            <p:ph type="title"/>
          </p:nvPr>
        </p:nvSpPr>
        <p:spPr/>
        <p:txBody>
          <a:bodyPr/>
          <a:lstStyle/>
          <a:p>
            <a:r>
              <a:rPr lang="en-CN" dirty="0"/>
              <a:t>Increase Snoop Bandwidth</a:t>
            </a:r>
          </a:p>
        </p:txBody>
      </p:sp>
      <p:sp>
        <p:nvSpPr>
          <p:cNvPr id="3" name="Content Placeholder 2">
            <a:extLst>
              <a:ext uri="{FF2B5EF4-FFF2-40B4-BE49-F238E27FC236}">
                <a16:creationId xmlns:a16="http://schemas.microsoft.com/office/drawing/2014/main" id="{33570E86-43BA-C34E-AA8C-29A222712D7E}"/>
              </a:ext>
            </a:extLst>
          </p:cNvPr>
          <p:cNvSpPr>
            <a:spLocks noGrp="1"/>
          </p:cNvSpPr>
          <p:nvPr>
            <p:ph idx="1"/>
          </p:nvPr>
        </p:nvSpPr>
        <p:spPr/>
        <p:txBody>
          <a:bodyPr/>
          <a:lstStyle/>
          <a:p>
            <a:r>
              <a:rPr lang="en-US" dirty="0"/>
              <a:t>D</a:t>
            </a:r>
            <a:r>
              <a:rPr lang="en-CN" dirty="0"/>
              <a:t>uplicate tags to reduce interference with processor cache accesses</a:t>
            </a:r>
          </a:p>
          <a:p>
            <a:r>
              <a:rPr lang="en-US" dirty="0"/>
              <a:t>D</a:t>
            </a:r>
            <a:r>
              <a:rPr lang="en-CN" dirty="0"/>
              <a:t>istribute outermost shared cache (L3) each processor has a portion of the memory and handles snoops for only that portion of the address space</a:t>
            </a:r>
          </a:p>
          <a:p>
            <a:r>
              <a:rPr lang="en-CN" dirty="0"/>
              <a:t>Place a directory at outermost shared cache (L3) as a filter on snoop requests that do not associate with cached data</a:t>
            </a:r>
          </a:p>
          <a:p>
            <a:endParaRPr lang="en-CN" dirty="0"/>
          </a:p>
        </p:txBody>
      </p:sp>
    </p:spTree>
    <p:extLst>
      <p:ext uri="{BB962C8B-B14F-4D97-AF65-F5344CB8AC3E}">
        <p14:creationId xmlns:p14="http://schemas.microsoft.com/office/powerpoint/2010/main" val="1144508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id="{80D0BED9-80D6-B047-B854-ED61B0073C2D}"/>
              </a:ext>
            </a:extLst>
          </p:cNvPr>
          <p:cNvSpPr>
            <a:spLocks noGrp="1" noChangeArrowheads="1"/>
          </p:cNvSpPr>
          <p:nvPr>
            <p:ph type="title"/>
          </p:nvPr>
        </p:nvSpPr>
        <p:spPr/>
        <p:txBody>
          <a:bodyPr/>
          <a:lstStyle/>
          <a:p>
            <a:pPr eaLnBrk="1" hangingPunct="1"/>
            <a:r>
              <a:rPr lang="en-US" altLang="zh-CN"/>
              <a:t>Outline</a:t>
            </a:r>
          </a:p>
        </p:txBody>
      </p:sp>
      <p:sp>
        <p:nvSpPr>
          <p:cNvPr id="28674" name="Rectangle 3">
            <a:extLst>
              <a:ext uri="{FF2B5EF4-FFF2-40B4-BE49-F238E27FC236}">
                <a16:creationId xmlns:a16="http://schemas.microsoft.com/office/drawing/2014/main" id="{746088FD-264D-5A4C-B534-56662CF18749}"/>
              </a:ext>
            </a:extLst>
          </p:cNvPr>
          <p:cNvSpPr>
            <a:spLocks noGrp="1" noChangeArrowheads="1"/>
          </p:cNvSpPr>
          <p:nvPr>
            <p:ph type="body" idx="1"/>
          </p:nvPr>
        </p:nvSpPr>
        <p:spPr/>
        <p:txBody>
          <a:bodyPr/>
          <a:lstStyle/>
          <a:p>
            <a:pPr eaLnBrk="1" hangingPunct="1"/>
            <a:r>
              <a:rPr lang="en-US" altLang="zh-CN"/>
              <a:t>Multiprocessor Architecture</a:t>
            </a:r>
          </a:p>
          <a:p>
            <a:pPr eaLnBrk="1" hangingPunct="1"/>
            <a:r>
              <a:rPr lang="en-US" altLang="zh-CN"/>
              <a:t>Centralized Shared Memory</a:t>
            </a:r>
          </a:p>
          <a:p>
            <a:pPr eaLnBrk="1" hangingPunct="1"/>
            <a:r>
              <a:rPr lang="en-US" altLang="zh-CN"/>
              <a:t>Distributed Shared Memory</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B336D70-46A3-1D43-94AA-6EE82B577B23}"/>
              </a:ext>
            </a:extLst>
          </p:cNvPr>
          <p:cNvPicPr>
            <a:picLocks noChangeAspect="1"/>
          </p:cNvPicPr>
          <p:nvPr/>
        </p:nvPicPr>
        <p:blipFill>
          <a:blip r:embed="rId3"/>
          <a:stretch>
            <a:fillRect/>
          </a:stretch>
        </p:blipFill>
        <p:spPr>
          <a:xfrm>
            <a:off x="0" y="0"/>
            <a:ext cx="7338896" cy="6858000"/>
          </a:xfrm>
          <a:prstGeom prst="rect">
            <a:avLst/>
          </a:prstGeom>
        </p:spPr>
      </p:pic>
      <p:sp>
        <p:nvSpPr>
          <p:cNvPr id="6" name="Text Box 5">
            <a:extLst>
              <a:ext uri="{FF2B5EF4-FFF2-40B4-BE49-F238E27FC236}">
                <a16:creationId xmlns:a16="http://schemas.microsoft.com/office/drawing/2014/main" id="{E5E74819-2635-AC4A-9569-3AB618E07947}"/>
              </a:ext>
            </a:extLst>
          </p:cNvPr>
          <p:cNvSpPr txBox="1">
            <a:spLocks noChangeArrowheads="1"/>
          </p:cNvSpPr>
          <p:nvPr/>
        </p:nvSpPr>
        <p:spPr bwMode="auto">
          <a:xfrm>
            <a:off x="1077913" y="5151437"/>
            <a:ext cx="8066087" cy="155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increase mem bandwidth</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through multi-bus + interconnection network</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Arial" panose="020B0604020202020204" pitchFamily="34" charset="0"/>
                <a:ea typeface="宋体" panose="02010600030101010101" pitchFamily="2" charset="-122"/>
                <a:cs typeface="+mn-cs"/>
              </a:rPr>
              <a:t>and multi-bank cache</a:t>
            </a:r>
          </a:p>
        </p:txBody>
      </p:sp>
      <p:sp>
        <p:nvSpPr>
          <p:cNvPr id="7" name="圆角矩形 3">
            <a:extLst>
              <a:ext uri="{FF2B5EF4-FFF2-40B4-BE49-F238E27FC236}">
                <a16:creationId xmlns:a16="http://schemas.microsoft.com/office/drawing/2014/main" id="{19EF4890-E86F-514E-8059-DED3303DCA4B}"/>
              </a:ext>
            </a:extLst>
          </p:cNvPr>
          <p:cNvSpPr/>
          <p:nvPr/>
        </p:nvSpPr>
        <p:spPr>
          <a:xfrm>
            <a:off x="0" y="3024000"/>
            <a:ext cx="7391400" cy="2196000"/>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Verdana"/>
              <a:ea typeface="宋体"/>
              <a:cs typeface="+mn-cs"/>
            </a:endParaRPr>
          </a:p>
        </p:txBody>
      </p:sp>
      <p:sp>
        <p:nvSpPr>
          <p:cNvPr id="2" name="Title 1">
            <a:extLst>
              <a:ext uri="{FF2B5EF4-FFF2-40B4-BE49-F238E27FC236}">
                <a16:creationId xmlns:a16="http://schemas.microsoft.com/office/drawing/2014/main" id="{C1828D4C-24A2-F749-B856-12BFA780D673}"/>
              </a:ext>
            </a:extLst>
          </p:cNvPr>
          <p:cNvSpPr>
            <a:spLocks noGrp="1"/>
          </p:cNvSpPr>
          <p:nvPr>
            <p:ph type="title"/>
          </p:nvPr>
        </p:nvSpPr>
        <p:spPr>
          <a:xfrm>
            <a:off x="5181600" y="274638"/>
            <a:ext cx="3962400" cy="1143000"/>
          </a:xfrm>
        </p:spPr>
        <p:txBody>
          <a:bodyPr/>
          <a:lstStyle/>
          <a:p>
            <a:pPr algn="r"/>
            <a:r>
              <a:rPr lang="en-CN" dirty="0"/>
              <a:t>Increase Snoop Bandwidth</a:t>
            </a:r>
          </a:p>
        </p:txBody>
      </p:sp>
    </p:spTree>
    <p:extLst>
      <p:ext uri="{BB962C8B-B14F-4D97-AF65-F5344CB8AC3E}">
        <p14:creationId xmlns:p14="http://schemas.microsoft.com/office/powerpoint/2010/main" val="30288160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2">
            <a:extLst>
              <a:ext uri="{FF2B5EF4-FFF2-40B4-BE49-F238E27FC236}">
                <a16:creationId xmlns:a16="http://schemas.microsoft.com/office/drawing/2014/main" id="{992708BE-6C4F-5548-B69F-2B41845FEC47}"/>
              </a:ext>
            </a:extLst>
          </p:cNvPr>
          <p:cNvSpPr>
            <a:spLocks noGrp="1" noChangeArrowheads="1"/>
          </p:cNvSpPr>
          <p:nvPr>
            <p:ph type="title"/>
          </p:nvPr>
        </p:nvSpPr>
        <p:spPr/>
        <p:txBody>
          <a:bodyPr/>
          <a:lstStyle/>
          <a:p>
            <a:pPr eaLnBrk="1" hangingPunct="1"/>
            <a:r>
              <a:rPr lang="en-US" altLang="zh-CN"/>
              <a:t>Coherence Miss</a:t>
            </a:r>
          </a:p>
        </p:txBody>
      </p:sp>
      <p:sp>
        <p:nvSpPr>
          <p:cNvPr id="126978" name="Rectangle 3">
            <a:extLst>
              <a:ext uri="{FF2B5EF4-FFF2-40B4-BE49-F238E27FC236}">
                <a16:creationId xmlns:a16="http://schemas.microsoft.com/office/drawing/2014/main" id="{BD5339E3-C3BC-D84C-B301-FB6F2C10776B}"/>
              </a:ext>
            </a:extLst>
          </p:cNvPr>
          <p:cNvSpPr>
            <a:spLocks noGrp="1" noChangeArrowheads="1"/>
          </p:cNvSpPr>
          <p:nvPr>
            <p:ph type="body" idx="1"/>
          </p:nvPr>
        </p:nvSpPr>
        <p:spPr/>
        <p:txBody>
          <a:bodyPr/>
          <a:lstStyle/>
          <a:p>
            <a:pPr eaLnBrk="1" hangingPunct="1"/>
            <a:r>
              <a:rPr lang="en-US" altLang="zh-CN" b="1">
                <a:solidFill>
                  <a:srgbClr val="00B0F0"/>
                </a:solidFill>
              </a:rPr>
              <a:t>True sharing miss</a:t>
            </a:r>
          </a:p>
          <a:p>
            <a:pPr eaLnBrk="1" hangingPunct="1">
              <a:buFontTx/>
              <a:buNone/>
            </a:pPr>
            <a:r>
              <a:rPr lang="en-US" altLang="zh-CN" b="1"/>
              <a:t>	case 1: first write by a processor to a shared cache block </a:t>
            </a:r>
            <a:r>
              <a:rPr lang="en-US" altLang="zh-CN"/>
              <a:t>causes an invalidation to establish ownership of that block;</a:t>
            </a:r>
          </a:p>
          <a:p>
            <a:pPr eaLnBrk="1" hangingPunct="1">
              <a:buFontTx/>
              <a:buNone/>
            </a:pPr>
            <a:r>
              <a:rPr lang="en-US" altLang="zh-CN"/>
              <a:t>	</a:t>
            </a:r>
            <a:r>
              <a:rPr lang="en-US" altLang="zh-CN" b="1"/>
              <a:t>case 2: </a:t>
            </a:r>
            <a:r>
              <a:rPr lang="en-US" altLang="zh-CN"/>
              <a:t>another processor reads a modified word in that cache block;</a:t>
            </a:r>
            <a:endParaRPr lang="en-US" altLang="zh-CN" b="1"/>
          </a:p>
          <a:p>
            <a:pPr eaLnBrk="1" hangingPunct="1"/>
            <a:r>
              <a:rPr lang="en-US" altLang="zh-CN" b="1">
                <a:solidFill>
                  <a:schemeClr val="bg2"/>
                </a:solidFill>
              </a:rPr>
              <a:t>False sharing miss</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1" name="Rectangle 2">
            <a:extLst>
              <a:ext uri="{FF2B5EF4-FFF2-40B4-BE49-F238E27FC236}">
                <a16:creationId xmlns:a16="http://schemas.microsoft.com/office/drawing/2014/main" id="{D4379B55-57D8-274E-8C81-E6B1114808C1}"/>
              </a:ext>
            </a:extLst>
          </p:cNvPr>
          <p:cNvSpPr>
            <a:spLocks noGrp="1" noChangeArrowheads="1"/>
          </p:cNvSpPr>
          <p:nvPr>
            <p:ph type="title"/>
          </p:nvPr>
        </p:nvSpPr>
        <p:spPr/>
        <p:txBody>
          <a:bodyPr/>
          <a:lstStyle/>
          <a:p>
            <a:pPr eaLnBrk="1" hangingPunct="1"/>
            <a:r>
              <a:rPr lang="en-US" altLang="zh-CN"/>
              <a:t>Coherence Miss</a:t>
            </a:r>
          </a:p>
        </p:txBody>
      </p:sp>
      <p:sp>
        <p:nvSpPr>
          <p:cNvPr id="128002" name="Rectangle 3">
            <a:extLst>
              <a:ext uri="{FF2B5EF4-FFF2-40B4-BE49-F238E27FC236}">
                <a16:creationId xmlns:a16="http://schemas.microsoft.com/office/drawing/2014/main" id="{470F50FC-FCA2-C948-9969-35D670C4CFCA}"/>
              </a:ext>
            </a:extLst>
          </p:cNvPr>
          <p:cNvSpPr>
            <a:spLocks noGrp="1" noChangeArrowheads="1"/>
          </p:cNvSpPr>
          <p:nvPr>
            <p:ph type="body" idx="1"/>
          </p:nvPr>
        </p:nvSpPr>
        <p:spPr/>
        <p:txBody>
          <a:bodyPr/>
          <a:lstStyle/>
          <a:p>
            <a:pPr eaLnBrk="1" hangingPunct="1"/>
            <a:r>
              <a:rPr lang="en-US" altLang="zh-CN" b="1">
                <a:solidFill>
                  <a:schemeClr val="bg2"/>
                </a:solidFill>
              </a:rPr>
              <a:t>True sharing miss</a:t>
            </a:r>
          </a:p>
          <a:p>
            <a:pPr eaLnBrk="1" hangingPunct="1"/>
            <a:r>
              <a:rPr lang="en-US" altLang="zh-CN" b="1">
                <a:solidFill>
                  <a:srgbClr val="00B0F0"/>
                </a:solidFill>
              </a:rPr>
              <a:t>False sharing miss</a:t>
            </a:r>
          </a:p>
          <a:p>
            <a:pPr eaLnBrk="1" hangingPunct="1">
              <a:buFontTx/>
              <a:buNone/>
            </a:pPr>
            <a:r>
              <a:rPr lang="en-US" altLang="zh-CN" b="1"/>
              <a:t>	</a:t>
            </a:r>
            <a:r>
              <a:rPr lang="en-US" altLang="zh-CN"/>
              <a:t>a single valid bit per cache block;</a:t>
            </a:r>
          </a:p>
          <a:p>
            <a:pPr eaLnBrk="1" hangingPunct="1">
              <a:buFontTx/>
              <a:buNone/>
            </a:pPr>
            <a:r>
              <a:rPr lang="en-US" altLang="zh-CN"/>
              <a:t>	occurs when a block is invalidated (and a subsequent reference causes a miss) because some word in the block, other than the one being read, is written into</a:t>
            </a:r>
            <a:endParaRPr lang="en-US" altLang="zh-CN" b="1"/>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2">
            <a:extLst>
              <a:ext uri="{FF2B5EF4-FFF2-40B4-BE49-F238E27FC236}">
                <a16:creationId xmlns:a16="http://schemas.microsoft.com/office/drawing/2014/main" id="{6E1DE671-3218-564E-BDA7-0FCE504C9134}"/>
              </a:ext>
            </a:extLst>
          </p:cNvPr>
          <p:cNvSpPr>
            <a:spLocks noGrp="1" noChangeArrowheads="1"/>
          </p:cNvSpPr>
          <p:nvPr>
            <p:ph type="title"/>
          </p:nvPr>
        </p:nvSpPr>
        <p:spPr/>
        <p:txBody>
          <a:bodyPr/>
          <a:lstStyle/>
          <a:p>
            <a:pPr eaLnBrk="1" hangingPunct="1"/>
            <a:r>
              <a:rPr lang="en-US" altLang="zh-CN"/>
              <a:t>Coherence Miss</a:t>
            </a:r>
          </a:p>
        </p:txBody>
      </p:sp>
      <p:pic>
        <p:nvPicPr>
          <p:cNvPr id="129026" name="Picture 4">
            <a:extLst>
              <a:ext uri="{FF2B5EF4-FFF2-40B4-BE49-F238E27FC236}">
                <a16:creationId xmlns:a16="http://schemas.microsoft.com/office/drawing/2014/main" id="{66A3C418-F273-4D41-A00C-0BCA2293E4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6900" y="47244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9027" name="Rectangle 3">
            <a:extLst>
              <a:ext uri="{FF2B5EF4-FFF2-40B4-BE49-F238E27FC236}">
                <a16:creationId xmlns:a16="http://schemas.microsoft.com/office/drawing/2014/main" id="{02EAE1F2-348D-BD4C-B46D-4B8092D3C988}"/>
              </a:ext>
            </a:extLst>
          </p:cNvPr>
          <p:cNvSpPr>
            <a:spLocks noGrp="1" noChangeArrowheads="1"/>
          </p:cNvSpPr>
          <p:nvPr>
            <p:ph type="body" idx="1"/>
          </p:nvPr>
        </p:nvSpPr>
        <p:spPr/>
        <p:txBody>
          <a:bodyPr/>
          <a:lstStyle/>
          <a:p>
            <a:pPr eaLnBrk="1" hangingPunct="1"/>
            <a:r>
              <a:rPr lang="en-US" altLang="zh-CN" b="1"/>
              <a:t>Example</a:t>
            </a:r>
          </a:p>
          <a:p>
            <a:pPr eaLnBrk="1" hangingPunct="1">
              <a:buFontTx/>
              <a:buNone/>
            </a:pPr>
            <a:r>
              <a:rPr lang="en-US" altLang="zh-CN" b="1"/>
              <a:t>	</a:t>
            </a:r>
            <a:r>
              <a:rPr lang="en-US" altLang="zh-CN"/>
              <a:t>assume words x1 and x2 are in the same cache block, which is in shared state in the caches of both P1 and P2.</a:t>
            </a:r>
          </a:p>
          <a:p>
            <a:pPr eaLnBrk="1" hangingPunct="1">
              <a:buFontTx/>
              <a:buNone/>
            </a:pPr>
            <a:r>
              <a:rPr lang="en-US" altLang="zh-CN"/>
              <a:t>	identify each miss as a true sharing miss, a false sharing miss, or a hit?</a:t>
            </a:r>
            <a:endParaRPr lang="en-US" altLang="zh-CN" b="1"/>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Rectangle 2">
            <a:extLst>
              <a:ext uri="{FF2B5EF4-FFF2-40B4-BE49-F238E27FC236}">
                <a16:creationId xmlns:a16="http://schemas.microsoft.com/office/drawing/2014/main" id="{C82C2A55-3723-4444-9B08-0077799FAB98}"/>
              </a:ext>
            </a:extLst>
          </p:cNvPr>
          <p:cNvSpPr>
            <a:spLocks noGrp="1" noChangeArrowheads="1"/>
          </p:cNvSpPr>
          <p:nvPr>
            <p:ph type="title"/>
          </p:nvPr>
        </p:nvSpPr>
        <p:spPr/>
        <p:txBody>
          <a:bodyPr/>
          <a:lstStyle/>
          <a:p>
            <a:pPr eaLnBrk="1" hangingPunct="1"/>
            <a:r>
              <a:rPr lang="en-US" altLang="zh-CN"/>
              <a:t>Coherence Miss</a:t>
            </a:r>
          </a:p>
        </p:txBody>
      </p:sp>
      <p:sp>
        <p:nvSpPr>
          <p:cNvPr id="131074" name="Rectangle 3">
            <a:extLst>
              <a:ext uri="{FF2B5EF4-FFF2-40B4-BE49-F238E27FC236}">
                <a16:creationId xmlns:a16="http://schemas.microsoft.com/office/drawing/2014/main" id="{509A7C67-784E-E449-BA42-288A0495873A}"/>
              </a:ext>
            </a:extLst>
          </p:cNvPr>
          <p:cNvSpPr>
            <a:spLocks noGrp="1" noChangeArrowheads="1"/>
          </p:cNvSpPr>
          <p:nvPr>
            <p:ph type="body" idx="1"/>
          </p:nvPr>
        </p:nvSpPr>
        <p:spPr/>
        <p:txBody>
          <a:bodyPr/>
          <a:lstStyle/>
          <a:p>
            <a:pPr eaLnBrk="1" hangingPunct="1"/>
            <a:r>
              <a:rPr lang="en-US" altLang="zh-CN" b="1"/>
              <a:t>Example</a:t>
            </a:r>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1. true sharing miss</a:t>
            </a:r>
          </a:p>
          <a:p>
            <a:pPr eaLnBrk="1" hangingPunct="1">
              <a:buFontTx/>
              <a:buNone/>
            </a:pPr>
            <a:r>
              <a:rPr lang="en-US" altLang="zh-CN" b="1"/>
              <a:t>	</a:t>
            </a:r>
            <a:r>
              <a:rPr lang="en-US" altLang="zh-CN"/>
              <a:t>since x1 was read by P2 and needs to be invalidated from P2</a:t>
            </a:r>
          </a:p>
          <a:p>
            <a:pPr eaLnBrk="1" hangingPunct="1">
              <a:buFontTx/>
              <a:buNone/>
            </a:pPr>
            <a:endParaRPr lang="en-US" altLang="zh-CN"/>
          </a:p>
        </p:txBody>
      </p:sp>
      <p:pic>
        <p:nvPicPr>
          <p:cNvPr id="131075" name="Picture 4">
            <a:extLst>
              <a:ext uri="{FF2B5EF4-FFF2-40B4-BE49-F238E27FC236}">
                <a16:creationId xmlns:a16="http://schemas.microsoft.com/office/drawing/2014/main" id="{483AE163-E54F-2F42-B600-39F4AD80EA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1076" name="Line 8">
            <a:extLst>
              <a:ext uri="{FF2B5EF4-FFF2-40B4-BE49-F238E27FC236}">
                <a16:creationId xmlns:a16="http://schemas.microsoft.com/office/drawing/2014/main" id="{4E36B2A5-953D-4D49-B24D-49F50141593E}"/>
              </a:ext>
            </a:extLst>
          </p:cNvPr>
          <p:cNvSpPr>
            <a:spLocks noChangeShapeType="1"/>
          </p:cNvSpPr>
          <p:nvPr/>
        </p:nvSpPr>
        <p:spPr bwMode="auto">
          <a:xfrm>
            <a:off x="4724400" y="30480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1" name="Rectangle 2">
            <a:extLst>
              <a:ext uri="{FF2B5EF4-FFF2-40B4-BE49-F238E27FC236}">
                <a16:creationId xmlns:a16="http://schemas.microsoft.com/office/drawing/2014/main" id="{254B1E49-DD96-384B-9F3A-2D0E3F8C0ADB}"/>
              </a:ext>
            </a:extLst>
          </p:cNvPr>
          <p:cNvSpPr>
            <a:spLocks noGrp="1" noChangeArrowheads="1"/>
          </p:cNvSpPr>
          <p:nvPr>
            <p:ph type="title"/>
          </p:nvPr>
        </p:nvSpPr>
        <p:spPr/>
        <p:txBody>
          <a:bodyPr/>
          <a:lstStyle/>
          <a:p>
            <a:pPr eaLnBrk="1" hangingPunct="1"/>
            <a:r>
              <a:rPr lang="en-US" altLang="zh-CN"/>
              <a:t>Coherence Miss</a:t>
            </a:r>
          </a:p>
        </p:txBody>
      </p:sp>
      <p:sp>
        <p:nvSpPr>
          <p:cNvPr id="133122" name="Rectangle 3">
            <a:extLst>
              <a:ext uri="{FF2B5EF4-FFF2-40B4-BE49-F238E27FC236}">
                <a16:creationId xmlns:a16="http://schemas.microsoft.com/office/drawing/2014/main" id="{A42CB287-584D-AF4E-B23F-E659613B128B}"/>
              </a:ext>
            </a:extLst>
          </p:cNvPr>
          <p:cNvSpPr>
            <a:spLocks noGrp="1" noChangeArrowheads="1"/>
          </p:cNvSpPr>
          <p:nvPr>
            <p:ph type="body" idx="1"/>
          </p:nvPr>
        </p:nvSpPr>
        <p:spPr/>
        <p:txBody>
          <a:bodyPr/>
          <a:lstStyle/>
          <a:p>
            <a:pPr eaLnBrk="1" hangingPunct="1"/>
            <a:r>
              <a:rPr lang="en-US" altLang="zh-CN" b="1"/>
              <a:t>Example</a:t>
            </a:r>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2. false sharing miss</a:t>
            </a:r>
          </a:p>
          <a:p>
            <a:pPr eaLnBrk="1" hangingPunct="1">
              <a:buFontTx/>
              <a:buNone/>
            </a:pPr>
            <a:r>
              <a:rPr lang="en-US" altLang="zh-CN" b="1"/>
              <a:t>	</a:t>
            </a:r>
            <a:r>
              <a:rPr lang="en-US" altLang="zh-CN"/>
              <a:t>since x2 was invalidated by the write of x1 in P1,</a:t>
            </a:r>
          </a:p>
          <a:p>
            <a:pPr eaLnBrk="1" hangingPunct="1">
              <a:buFontTx/>
              <a:buNone/>
            </a:pPr>
            <a:r>
              <a:rPr lang="en-US" altLang="zh-CN"/>
              <a:t>	but that value of x1 is not used in P2;</a:t>
            </a:r>
          </a:p>
        </p:txBody>
      </p:sp>
      <p:pic>
        <p:nvPicPr>
          <p:cNvPr id="133123" name="Picture 4">
            <a:extLst>
              <a:ext uri="{FF2B5EF4-FFF2-40B4-BE49-F238E27FC236}">
                <a16:creationId xmlns:a16="http://schemas.microsoft.com/office/drawing/2014/main" id="{FDB5EE78-B3CF-2045-BFE1-668A67A4D8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24" name="Line 8">
            <a:extLst>
              <a:ext uri="{FF2B5EF4-FFF2-40B4-BE49-F238E27FC236}">
                <a16:creationId xmlns:a16="http://schemas.microsoft.com/office/drawing/2014/main" id="{A72D15C6-D050-584C-BDFD-C6C5B800A787}"/>
              </a:ext>
            </a:extLst>
          </p:cNvPr>
          <p:cNvSpPr>
            <a:spLocks noChangeShapeType="1"/>
          </p:cNvSpPr>
          <p:nvPr/>
        </p:nvSpPr>
        <p:spPr bwMode="auto">
          <a:xfrm>
            <a:off x="6705600" y="33528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Rectangle 2">
            <a:extLst>
              <a:ext uri="{FF2B5EF4-FFF2-40B4-BE49-F238E27FC236}">
                <a16:creationId xmlns:a16="http://schemas.microsoft.com/office/drawing/2014/main" id="{A02013EF-C930-B74D-B7EC-989799EE1D9D}"/>
              </a:ext>
            </a:extLst>
          </p:cNvPr>
          <p:cNvSpPr>
            <a:spLocks noGrp="1" noChangeArrowheads="1"/>
          </p:cNvSpPr>
          <p:nvPr>
            <p:ph type="title"/>
          </p:nvPr>
        </p:nvSpPr>
        <p:spPr/>
        <p:txBody>
          <a:bodyPr/>
          <a:lstStyle/>
          <a:p>
            <a:pPr eaLnBrk="1" hangingPunct="1"/>
            <a:r>
              <a:rPr lang="en-US" altLang="zh-CN"/>
              <a:t>Coherence Miss</a:t>
            </a:r>
          </a:p>
        </p:txBody>
      </p:sp>
      <p:sp>
        <p:nvSpPr>
          <p:cNvPr id="134146" name="Rectangle 3">
            <a:extLst>
              <a:ext uri="{FF2B5EF4-FFF2-40B4-BE49-F238E27FC236}">
                <a16:creationId xmlns:a16="http://schemas.microsoft.com/office/drawing/2014/main" id="{2D6A87FD-A578-2146-AC9E-4C78BCB46C78}"/>
              </a:ext>
            </a:extLst>
          </p:cNvPr>
          <p:cNvSpPr>
            <a:spLocks noGrp="1" noChangeArrowheads="1"/>
          </p:cNvSpPr>
          <p:nvPr>
            <p:ph type="body" idx="1"/>
          </p:nvPr>
        </p:nvSpPr>
        <p:spPr/>
        <p:txBody>
          <a:bodyPr/>
          <a:lstStyle/>
          <a:p>
            <a:pPr eaLnBrk="1" hangingPunct="1"/>
            <a:r>
              <a:rPr lang="en-US" altLang="zh-CN" b="1"/>
              <a:t>Example</a:t>
            </a:r>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3. false sharing miss</a:t>
            </a:r>
          </a:p>
          <a:p>
            <a:pPr eaLnBrk="1" hangingPunct="1">
              <a:buFontTx/>
              <a:buNone/>
            </a:pPr>
            <a:r>
              <a:rPr lang="en-US" altLang="zh-CN" b="1"/>
              <a:t>	</a:t>
            </a:r>
            <a:r>
              <a:rPr lang="en-US" altLang="zh-CN"/>
              <a:t>since the block is in shared state, need to invalidate it to write;</a:t>
            </a:r>
          </a:p>
          <a:p>
            <a:pPr eaLnBrk="1" hangingPunct="1">
              <a:buFontTx/>
              <a:buNone/>
            </a:pPr>
            <a:r>
              <a:rPr lang="en-US" altLang="zh-CN"/>
              <a:t>	but P2 read x2 rather than x1;</a:t>
            </a:r>
          </a:p>
        </p:txBody>
      </p:sp>
      <p:pic>
        <p:nvPicPr>
          <p:cNvPr id="134147" name="Picture 4">
            <a:extLst>
              <a:ext uri="{FF2B5EF4-FFF2-40B4-BE49-F238E27FC236}">
                <a16:creationId xmlns:a16="http://schemas.microsoft.com/office/drawing/2014/main" id="{AB40DAFC-1733-7A4B-B3AA-8893AB50C3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4148" name="Line 8">
            <a:extLst>
              <a:ext uri="{FF2B5EF4-FFF2-40B4-BE49-F238E27FC236}">
                <a16:creationId xmlns:a16="http://schemas.microsoft.com/office/drawing/2014/main" id="{C6178469-42D9-E24A-AEA1-7A1B9C0C7F34}"/>
              </a:ext>
            </a:extLst>
          </p:cNvPr>
          <p:cNvSpPr>
            <a:spLocks noChangeShapeType="1"/>
          </p:cNvSpPr>
          <p:nvPr/>
        </p:nvSpPr>
        <p:spPr bwMode="auto">
          <a:xfrm>
            <a:off x="4724400" y="36576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9" name="Rectangle 2">
            <a:extLst>
              <a:ext uri="{FF2B5EF4-FFF2-40B4-BE49-F238E27FC236}">
                <a16:creationId xmlns:a16="http://schemas.microsoft.com/office/drawing/2014/main" id="{54323CF5-AEAB-664D-826E-49C04B16A30C}"/>
              </a:ext>
            </a:extLst>
          </p:cNvPr>
          <p:cNvSpPr>
            <a:spLocks noGrp="1" noChangeArrowheads="1"/>
          </p:cNvSpPr>
          <p:nvPr>
            <p:ph type="title"/>
          </p:nvPr>
        </p:nvSpPr>
        <p:spPr/>
        <p:txBody>
          <a:bodyPr/>
          <a:lstStyle/>
          <a:p>
            <a:pPr eaLnBrk="1" hangingPunct="1"/>
            <a:r>
              <a:rPr lang="en-US" altLang="zh-CN"/>
              <a:t>Coherence Miss</a:t>
            </a:r>
          </a:p>
        </p:txBody>
      </p:sp>
      <p:sp>
        <p:nvSpPr>
          <p:cNvPr id="135170" name="Rectangle 3">
            <a:extLst>
              <a:ext uri="{FF2B5EF4-FFF2-40B4-BE49-F238E27FC236}">
                <a16:creationId xmlns:a16="http://schemas.microsoft.com/office/drawing/2014/main" id="{4474151C-6B97-104A-A8A6-A830EA963284}"/>
              </a:ext>
            </a:extLst>
          </p:cNvPr>
          <p:cNvSpPr>
            <a:spLocks noGrp="1" noChangeArrowheads="1"/>
          </p:cNvSpPr>
          <p:nvPr>
            <p:ph type="body" idx="1"/>
          </p:nvPr>
        </p:nvSpPr>
        <p:spPr/>
        <p:txBody>
          <a:bodyPr/>
          <a:lstStyle/>
          <a:p>
            <a:pPr eaLnBrk="1" hangingPunct="1"/>
            <a:r>
              <a:rPr lang="en-US" altLang="zh-CN" b="1"/>
              <a:t>Example</a:t>
            </a:r>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4. false sharing miss</a:t>
            </a:r>
          </a:p>
          <a:p>
            <a:pPr eaLnBrk="1" hangingPunct="1">
              <a:buFontTx/>
              <a:buNone/>
            </a:pPr>
            <a:r>
              <a:rPr lang="en-US" altLang="zh-CN" b="1"/>
              <a:t>	</a:t>
            </a:r>
            <a:r>
              <a:rPr lang="en-US" altLang="zh-CN"/>
              <a:t>need to invalidate the block;</a:t>
            </a:r>
            <a:endParaRPr lang="en-US" altLang="zh-CN" b="1"/>
          </a:p>
          <a:p>
            <a:pPr eaLnBrk="1" hangingPunct="1">
              <a:buFontTx/>
              <a:buNone/>
            </a:pPr>
            <a:r>
              <a:rPr lang="en-US" altLang="zh-CN" b="1"/>
              <a:t>	</a:t>
            </a:r>
            <a:r>
              <a:rPr lang="en-US" altLang="zh-CN"/>
              <a:t>P2 wrote x2 rather than x1;</a:t>
            </a:r>
          </a:p>
        </p:txBody>
      </p:sp>
      <p:pic>
        <p:nvPicPr>
          <p:cNvPr id="135171" name="Picture 4">
            <a:extLst>
              <a:ext uri="{FF2B5EF4-FFF2-40B4-BE49-F238E27FC236}">
                <a16:creationId xmlns:a16="http://schemas.microsoft.com/office/drawing/2014/main" id="{5C03996F-8640-6046-913C-98AD391DD0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5172" name="Line 8">
            <a:extLst>
              <a:ext uri="{FF2B5EF4-FFF2-40B4-BE49-F238E27FC236}">
                <a16:creationId xmlns:a16="http://schemas.microsoft.com/office/drawing/2014/main" id="{7617F214-219C-EC48-B6ED-FE5205DB55E4}"/>
              </a:ext>
            </a:extLst>
          </p:cNvPr>
          <p:cNvSpPr>
            <a:spLocks noChangeShapeType="1"/>
          </p:cNvSpPr>
          <p:nvPr/>
        </p:nvSpPr>
        <p:spPr bwMode="auto">
          <a:xfrm>
            <a:off x="6781800" y="39624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3" name="Rectangle 2">
            <a:extLst>
              <a:ext uri="{FF2B5EF4-FFF2-40B4-BE49-F238E27FC236}">
                <a16:creationId xmlns:a16="http://schemas.microsoft.com/office/drawing/2014/main" id="{7C9A0AB1-BD13-A746-8F8A-CCDBF86B837D}"/>
              </a:ext>
            </a:extLst>
          </p:cNvPr>
          <p:cNvSpPr>
            <a:spLocks noGrp="1" noChangeArrowheads="1"/>
          </p:cNvSpPr>
          <p:nvPr>
            <p:ph type="title"/>
          </p:nvPr>
        </p:nvSpPr>
        <p:spPr/>
        <p:txBody>
          <a:bodyPr/>
          <a:lstStyle/>
          <a:p>
            <a:pPr eaLnBrk="1" hangingPunct="1"/>
            <a:r>
              <a:rPr lang="en-US" altLang="zh-CN"/>
              <a:t>Coherence Miss</a:t>
            </a:r>
          </a:p>
        </p:txBody>
      </p:sp>
      <p:sp>
        <p:nvSpPr>
          <p:cNvPr id="136194" name="Rectangle 3">
            <a:extLst>
              <a:ext uri="{FF2B5EF4-FFF2-40B4-BE49-F238E27FC236}">
                <a16:creationId xmlns:a16="http://schemas.microsoft.com/office/drawing/2014/main" id="{166F5615-DD42-D84F-9EC3-33DD7F09C226}"/>
              </a:ext>
            </a:extLst>
          </p:cNvPr>
          <p:cNvSpPr>
            <a:spLocks noGrp="1" noChangeArrowheads="1"/>
          </p:cNvSpPr>
          <p:nvPr>
            <p:ph type="body" idx="1"/>
          </p:nvPr>
        </p:nvSpPr>
        <p:spPr/>
        <p:txBody>
          <a:bodyPr/>
          <a:lstStyle/>
          <a:p>
            <a:pPr eaLnBrk="1" hangingPunct="1"/>
            <a:r>
              <a:rPr lang="en-US" altLang="zh-CN" b="1"/>
              <a:t>Example</a:t>
            </a:r>
          </a:p>
          <a:p>
            <a:pPr eaLnBrk="1" hangingPunct="1">
              <a:buFontTx/>
              <a:buNone/>
            </a:pPr>
            <a:r>
              <a:rPr lang="en-US" altLang="zh-CN" b="1"/>
              <a:t>	</a:t>
            </a:r>
            <a:endParaRPr lang="en-US" altLang="zh-CN"/>
          </a:p>
          <a:p>
            <a:pPr eaLnBrk="1" hangingPunct="1">
              <a:buFontTx/>
              <a:buNone/>
            </a:pPr>
            <a:endParaRPr lang="en-US" altLang="zh-CN"/>
          </a:p>
          <a:p>
            <a:pPr eaLnBrk="1" hangingPunct="1">
              <a:buFontTx/>
              <a:buNone/>
            </a:pPr>
            <a:endParaRPr lang="en-US" altLang="zh-CN"/>
          </a:p>
          <a:p>
            <a:pPr eaLnBrk="1" hangingPunct="1">
              <a:buFontTx/>
              <a:buNone/>
            </a:pPr>
            <a:endParaRPr lang="en-US" altLang="zh-CN"/>
          </a:p>
          <a:p>
            <a:pPr eaLnBrk="1" hangingPunct="1">
              <a:buFontTx/>
              <a:buNone/>
            </a:pPr>
            <a:r>
              <a:rPr lang="en-US" altLang="zh-CN"/>
              <a:t>	</a:t>
            </a:r>
            <a:r>
              <a:rPr lang="en-US" altLang="zh-CN" b="1"/>
              <a:t>5. true sharing miss</a:t>
            </a:r>
          </a:p>
          <a:p>
            <a:pPr eaLnBrk="1" hangingPunct="1">
              <a:buFontTx/>
              <a:buNone/>
            </a:pPr>
            <a:r>
              <a:rPr lang="en-US" altLang="zh-CN" b="1"/>
              <a:t>	</a:t>
            </a:r>
            <a:r>
              <a:rPr lang="en-US" altLang="zh-CN"/>
              <a:t>since the value being read was written by P2 (invalid -&gt; shared)</a:t>
            </a:r>
          </a:p>
        </p:txBody>
      </p:sp>
      <p:pic>
        <p:nvPicPr>
          <p:cNvPr id="136195" name="Picture 4">
            <a:extLst>
              <a:ext uri="{FF2B5EF4-FFF2-40B4-BE49-F238E27FC236}">
                <a16:creationId xmlns:a16="http://schemas.microsoft.com/office/drawing/2014/main" id="{91E6DDD6-0E8D-1249-949C-BF43ECF962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6900" y="2209800"/>
            <a:ext cx="54102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6196" name="Line 8">
            <a:extLst>
              <a:ext uri="{FF2B5EF4-FFF2-40B4-BE49-F238E27FC236}">
                <a16:creationId xmlns:a16="http://schemas.microsoft.com/office/drawing/2014/main" id="{68679FF4-B17D-5840-8FF9-C6F08617B2A2}"/>
              </a:ext>
            </a:extLst>
          </p:cNvPr>
          <p:cNvSpPr>
            <a:spLocks noChangeShapeType="1"/>
          </p:cNvSpPr>
          <p:nvPr/>
        </p:nvSpPr>
        <p:spPr bwMode="auto">
          <a:xfrm>
            <a:off x="4648200" y="4267200"/>
            <a:ext cx="381000" cy="0"/>
          </a:xfrm>
          <a:prstGeom prst="line">
            <a:avLst/>
          </a:prstGeom>
          <a:noFill/>
          <a:ln w="76200">
            <a:solidFill>
              <a:srgbClr val="00FF00"/>
            </a:solidFill>
            <a:round/>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CN"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Rectangle 2">
            <a:extLst>
              <a:ext uri="{FF2B5EF4-FFF2-40B4-BE49-F238E27FC236}">
                <a16:creationId xmlns:a16="http://schemas.microsoft.com/office/drawing/2014/main" id="{C0AD61D7-C62D-7841-9D6F-E0E195812513}"/>
              </a:ext>
            </a:extLst>
          </p:cNvPr>
          <p:cNvSpPr>
            <a:spLocks noGrp="1" noChangeArrowheads="1"/>
          </p:cNvSpPr>
          <p:nvPr>
            <p:ph type="title"/>
          </p:nvPr>
        </p:nvSpPr>
        <p:spPr/>
        <p:txBody>
          <a:bodyPr/>
          <a:lstStyle/>
          <a:p>
            <a:pPr eaLnBrk="1" hangingPunct="1"/>
            <a:r>
              <a:rPr lang="en-US" altLang="zh-CN"/>
              <a:t>Outline</a:t>
            </a:r>
          </a:p>
        </p:txBody>
      </p:sp>
      <p:sp>
        <p:nvSpPr>
          <p:cNvPr id="2" name="Content Placeholder 1">
            <a:extLst>
              <a:ext uri="{FF2B5EF4-FFF2-40B4-BE49-F238E27FC236}">
                <a16:creationId xmlns:a16="http://schemas.microsoft.com/office/drawing/2014/main" id="{CD597011-B3EC-F748-A11F-1F709980D531}"/>
              </a:ext>
            </a:extLst>
          </p:cNvPr>
          <p:cNvSpPr>
            <a:spLocks noGrp="1"/>
          </p:cNvSpPr>
          <p:nvPr>
            <p:ph idx="1"/>
          </p:nvPr>
        </p:nvSpPr>
        <p:spPr/>
        <p:txBody>
          <a:bodyPr/>
          <a:lstStyle/>
          <a:p>
            <a:pPr eaLnBrk="1" hangingPunct="1">
              <a:defRPr/>
            </a:pPr>
            <a:r>
              <a:rPr lang="en-US" altLang="zh-CN" dirty="0"/>
              <a:t>Multiprocessor Architecture</a:t>
            </a:r>
          </a:p>
          <a:p>
            <a:pPr eaLnBrk="1" hangingPunct="1">
              <a:defRPr/>
            </a:pPr>
            <a:r>
              <a:rPr lang="en-US" altLang="zh-CN" dirty="0"/>
              <a:t>Centralized Shared Memory</a:t>
            </a:r>
          </a:p>
          <a:p>
            <a:pPr eaLnBrk="1" hangingPunct="1">
              <a:defRPr/>
            </a:pPr>
            <a:r>
              <a:rPr lang="en-US" altLang="zh-CN" dirty="0">
                <a:solidFill>
                  <a:srgbClr val="00B0F0"/>
                </a:solidFill>
              </a:rPr>
              <a:t>Distributed Shared Memory </a:t>
            </a:r>
          </a:p>
          <a:p>
            <a:pPr>
              <a:defRPr/>
            </a:pPr>
            <a:endParaRPr lang="en-C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a16="http://schemas.microsoft.com/office/drawing/2014/main" id="{377AC218-4CC2-544C-A507-14545D674666}"/>
              </a:ext>
            </a:extLst>
          </p:cNvPr>
          <p:cNvSpPr>
            <a:spLocks noGrp="1" noChangeArrowheads="1"/>
          </p:cNvSpPr>
          <p:nvPr>
            <p:ph type="title"/>
          </p:nvPr>
        </p:nvSpPr>
        <p:spPr/>
        <p:txBody>
          <a:bodyPr/>
          <a:lstStyle/>
          <a:p>
            <a:pPr eaLnBrk="1" hangingPunct="1"/>
            <a:r>
              <a:rPr lang="en-US" altLang="zh-CN"/>
              <a:t>Outline</a:t>
            </a:r>
          </a:p>
        </p:txBody>
      </p:sp>
      <p:sp>
        <p:nvSpPr>
          <p:cNvPr id="30722" name="Rectangle 3">
            <a:extLst>
              <a:ext uri="{FF2B5EF4-FFF2-40B4-BE49-F238E27FC236}">
                <a16:creationId xmlns:a16="http://schemas.microsoft.com/office/drawing/2014/main" id="{0D1B665A-3760-5547-BE14-90842E4911F0}"/>
              </a:ext>
            </a:extLst>
          </p:cNvPr>
          <p:cNvSpPr>
            <a:spLocks noGrp="1" noChangeArrowheads="1"/>
          </p:cNvSpPr>
          <p:nvPr>
            <p:ph type="body" idx="1"/>
          </p:nvPr>
        </p:nvSpPr>
        <p:spPr/>
        <p:txBody>
          <a:bodyPr/>
          <a:lstStyle/>
          <a:p>
            <a:pPr eaLnBrk="1" hangingPunct="1"/>
            <a:r>
              <a:rPr lang="en-US" altLang="zh-CN" dirty="0">
                <a:solidFill>
                  <a:srgbClr val="00B0F0"/>
                </a:solidFill>
              </a:rPr>
              <a:t>Multiprocessor Architecture</a:t>
            </a:r>
          </a:p>
          <a:p>
            <a:pPr eaLnBrk="1" hangingPunct="1"/>
            <a:r>
              <a:rPr lang="en-US" altLang="zh-CN" dirty="0"/>
              <a:t>Centralized Shared Memory</a:t>
            </a:r>
          </a:p>
          <a:p>
            <a:pPr eaLnBrk="1" hangingPunct="1"/>
            <a:r>
              <a:rPr lang="en-US" altLang="zh-CN" dirty="0"/>
              <a:t>Distributed Shared Memory</a:t>
            </a:r>
            <a:r>
              <a:rPr lang="en-US" altLang="zh-CN" dirty="0">
                <a:solidFill>
                  <a:schemeClr val="bg2"/>
                </a:solidFill>
              </a:rPr>
              <a:t> </a:t>
            </a:r>
          </a:p>
          <a:p>
            <a:pPr eaLnBrk="1" hangingPunct="1"/>
            <a:endParaRPr lang="en-US" altLang="zh-CN" dirty="0">
              <a:solidFill>
                <a:schemeClr val="bg2"/>
              </a:solidFill>
            </a:endParaRPr>
          </a:p>
          <a:p>
            <a:pPr eaLnBrk="1" hangingPunct="1"/>
            <a:endParaRPr lang="en-US" altLang="zh-CN" dirty="0">
              <a:solidFill>
                <a:schemeClr val="bg2"/>
              </a:solidFill>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8241" name="Picture 1">
            <a:extLst>
              <a:ext uri="{FF2B5EF4-FFF2-40B4-BE49-F238E27FC236}">
                <a16:creationId xmlns:a16="http://schemas.microsoft.com/office/drawing/2014/main" id="{6A93F13A-1B14-C640-8407-C66599A770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12900"/>
            <a:ext cx="9144000" cy="524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8242" name="Text Box 5">
            <a:extLst>
              <a:ext uri="{FF2B5EF4-FFF2-40B4-BE49-F238E27FC236}">
                <a16:creationId xmlns:a16="http://schemas.microsoft.com/office/drawing/2014/main" id="{7651D936-11D1-6E41-8082-5B43956C4E72}"/>
              </a:ext>
            </a:extLst>
          </p:cNvPr>
          <p:cNvSpPr txBox="1">
            <a:spLocks noChangeArrowheads="1"/>
          </p:cNvSpPr>
          <p:nvPr/>
        </p:nvSpPr>
        <p:spPr bwMode="auto">
          <a:xfrm>
            <a:off x="0" y="0"/>
            <a:ext cx="914400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A </a:t>
            </a:r>
            <a:r>
              <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is added to each node;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Each </a:t>
            </a:r>
            <a:r>
              <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tracks the caches that share the memory addresses of the portion of memory in the node; </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289" name="Picture 3">
            <a:extLst>
              <a:ext uri="{FF2B5EF4-FFF2-40B4-BE49-F238E27FC236}">
                <a16:creationId xmlns:a16="http://schemas.microsoft.com/office/drawing/2014/main" id="{B6F833C3-043A-AB43-BC2F-F033C4E29A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12900"/>
            <a:ext cx="9144000" cy="524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0290" name="Text Box 5">
            <a:extLst>
              <a:ext uri="{FF2B5EF4-FFF2-40B4-BE49-F238E27FC236}">
                <a16:creationId xmlns:a16="http://schemas.microsoft.com/office/drawing/2014/main" id="{7CA498E0-6C4E-D741-B329-14261BAD2F82}"/>
              </a:ext>
            </a:extLst>
          </p:cNvPr>
          <p:cNvSpPr txBox="1">
            <a:spLocks noChangeArrowheads="1"/>
          </p:cNvSpPr>
          <p:nvPr/>
        </p:nvSpPr>
        <p:spPr bwMode="auto">
          <a:xfrm>
            <a:off x="0" y="0"/>
            <a:ext cx="9144000" cy="304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A </a:t>
            </a:r>
            <a:r>
              <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is added to each node;</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Each </a:t>
            </a:r>
            <a:r>
              <a:rPr kumimoji="0" lang="en-US" altLang="zh-CN" sz="3200" b="1"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directory </a:t>
            </a:r>
            <a:r>
              <a:rPr kumimoji="0" lang="en-US" altLang="zh-CN" sz="3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rPr>
              <a:t>tracks the caches that share the memory addresses of the portion of memory in the node; </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need not broadcast on every cache miss as in snooping-based coherence protocol</a:t>
            </a: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Rectangle 2">
            <a:extLst>
              <a:ext uri="{FF2B5EF4-FFF2-40B4-BE49-F238E27FC236}">
                <a16:creationId xmlns:a16="http://schemas.microsoft.com/office/drawing/2014/main" id="{36AEDDB2-2A39-0E47-9CD4-83A6B125FD71}"/>
              </a:ext>
            </a:extLst>
          </p:cNvPr>
          <p:cNvSpPr>
            <a:spLocks noGrp="1" noChangeArrowheads="1"/>
          </p:cNvSpPr>
          <p:nvPr>
            <p:ph type="title"/>
          </p:nvPr>
        </p:nvSpPr>
        <p:spPr/>
        <p:txBody>
          <a:bodyPr/>
          <a:lstStyle/>
          <a:p>
            <a:pPr eaLnBrk="1" hangingPunct="1"/>
            <a:r>
              <a:rPr lang="en-US" altLang="zh-CN" sz="4000" dirty="0"/>
              <a:t>Directory-based </a:t>
            </a:r>
            <a:br>
              <a:rPr lang="en-US" altLang="zh-CN" sz="4000" dirty="0"/>
            </a:br>
            <a:r>
              <a:rPr lang="en-US" altLang="zh-CN" sz="4000" dirty="0"/>
              <a:t>Cache Coherence Protocol</a:t>
            </a:r>
          </a:p>
        </p:txBody>
      </p:sp>
      <p:sp>
        <p:nvSpPr>
          <p:cNvPr id="141314" name="Rectangle 3">
            <a:extLst>
              <a:ext uri="{FF2B5EF4-FFF2-40B4-BE49-F238E27FC236}">
                <a16:creationId xmlns:a16="http://schemas.microsoft.com/office/drawing/2014/main" id="{0B973309-D83D-4F43-8E70-8E4E3D411955}"/>
              </a:ext>
            </a:extLst>
          </p:cNvPr>
          <p:cNvSpPr>
            <a:spLocks noGrp="1" noChangeArrowheads="1"/>
          </p:cNvSpPr>
          <p:nvPr>
            <p:ph type="body" idx="1"/>
          </p:nvPr>
        </p:nvSpPr>
        <p:spPr/>
        <p:txBody>
          <a:bodyPr/>
          <a:lstStyle/>
          <a:p>
            <a:pPr eaLnBrk="1" hangingPunct="1">
              <a:lnSpc>
                <a:spcPct val="90000"/>
              </a:lnSpc>
              <a:buFontTx/>
              <a:buNone/>
            </a:pPr>
            <a:r>
              <a:rPr lang="en-US" altLang="zh-CN" sz="2800"/>
              <a:t>Common cache states</a:t>
            </a:r>
          </a:p>
          <a:p>
            <a:pPr eaLnBrk="1" hangingPunct="1">
              <a:lnSpc>
                <a:spcPct val="90000"/>
              </a:lnSpc>
            </a:pPr>
            <a:r>
              <a:rPr lang="en-US" altLang="zh-CN" sz="2800" b="1">
                <a:solidFill>
                  <a:srgbClr val="00B0F0"/>
                </a:solidFill>
              </a:rPr>
              <a:t>Shared</a:t>
            </a:r>
          </a:p>
          <a:p>
            <a:pPr eaLnBrk="1" hangingPunct="1">
              <a:lnSpc>
                <a:spcPct val="90000"/>
              </a:lnSpc>
              <a:buFontTx/>
              <a:buNone/>
            </a:pPr>
            <a:r>
              <a:rPr lang="en-US" altLang="zh-CN" sz="2800" b="1"/>
              <a:t>	</a:t>
            </a:r>
            <a:r>
              <a:rPr lang="en-US" altLang="zh-CN" sz="2800"/>
              <a:t>one or more nodes have the block cached, and the value in memory is up to date (as well as in all the caches)</a:t>
            </a:r>
            <a:endParaRPr lang="en-US" altLang="zh-CN" sz="2800" b="1"/>
          </a:p>
          <a:p>
            <a:pPr eaLnBrk="1" hangingPunct="1">
              <a:lnSpc>
                <a:spcPct val="90000"/>
              </a:lnSpc>
            </a:pPr>
            <a:r>
              <a:rPr lang="en-US" altLang="zh-CN" sz="2800" b="1">
                <a:solidFill>
                  <a:srgbClr val="00B0F0"/>
                </a:solidFill>
              </a:rPr>
              <a:t>Uncached</a:t>
            </a:r>
          </a:p>
          <a:p>
            <a:pPr eaLnBrk="1" hangingPunct="1">
              <a:lnSpc>
                <a:spcPct val="90000"/>
              </a:lnSpc>
              <a:buFontTx/>
              <a:buNone/>
            </a:pPr>
            <a:r>
              <a:rPr lang="en-US" altLang="zh-CN" sz="2800" b="1"/>
              <a:t>	</a:t>
            </a:r>
            <a:r>
              <a:rPr lang="en-US" altLang="zh-CN" sz="2800"/>
              <a:t>no node has a copy of the cache block</a:t>
            </a:r>
            <a:endParaRPr lang="en-US" altLang="zh-CN" sz="2800" b="1"/>
          </a:p>
          <a:p>
            <a:pPr eaLnBrk="1" hangingPunct="1">
              <a:lnSpc>
                <a:spcPct val="90000"/>
              </a:lnSpc>
            </a:pPr>
            <a:r>
              <a:rPr lang="en-US" altLang="zh-CN" sz="2800" b="1">
                <a:solidFill>
                  <a:srgbClr val="00B0F0"/>
                </a:solidFill>
              </a:rPr>
              <a:t>Modified</a:t>
            </a:r>
          </a:p>
          <a:p>
            <a:pPr eaLnBrk="1" hangingPunct="1">
              <a:lnSpc>
                <a:spcPct val="90000"/>
              </a:lnSpc>
              <a:buFontTx/>
              <a:buNone/>
            </a:pPr>
            <a:r>
              <a:rPr lang="en-US" altLang="zh-CN" sz="2800" b="1"/>
              <a:t>	</a:t>
            </a:r>
            <a:r>
              <a:rPr lang="en-US" altLang="zh-CN" sz="2800"/>
              <a:t>exactly one node has a copy of the cache block, and it has written the block, so the memory copy is out of date</a:t>
            </a:r>
            <a:endParaRPr lang="en-US" altLang="zh-CN" sz="2800" b="1"/>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1524000" y="2362200"/>
            <a:ext cx="2743200" cy="1475999"/>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AutoShape 13">
            <a:extLst>
              <a:ext uri="{FF2B5EF4-FFF2-40B4-BE49-F238E27FC236}">
                <a16:creationId xmlns:a16="http://schemas.microsoft.com/office/drawing/2014/main" id="{29BC9FBA-B0E5-AA45-9CF1-2AB86931E34C}"/>
              </a:ext>
            </a:extLst>
          </p:cNvPr>
          <p:cNvSpPr>
            <a:spLocks noChangeArrowheads="1"/>
          </p:cNvSpPr>
          <p:nvPr/>
        </p:nvSpPr>
        <p:spPr bwMode="auto">
          <a:xfrm>
            <a:off x="1522800" y="2361600"/>
            <a:ext cx="2743200" cy="1475999"/>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9388549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1524000" y="2362201"/>
            <a:ext cx="2743200" cy="9906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8D66CCF5-69A9-284D-9C66-B73B1CBA9695}"/>
              </a:ext>
            </a:extLst>
          </p:cNvPr>
          <p:cNvSpPr>
            <a:spLocks noChangeArrowheads="1"/>
          </p:cNvSpPr>
          <p:nvPr/>
        </p:nvSpPr>
        <p:spPr bwMode="auto">
          <a:xfrm>
            <a:off x="1522800" y="5580000"/>
            <a:ext cx="2743200" cy="3096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113541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1524000" y="3858001"/>
            <a:ext cx="2743200" cy="1704599"/>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5C46FADC-E8F3-BF4E-93E4-E33AC8DA465B}"/>
              </a:ext>
            </a:extLst>
          </p:cNvPr>
          <p:cNvSpPr>
            <a:spLocks noChangeArrowheads="1"/>
          </p:cNvSpPr>
          <p:nvPr/>
        </p:nvSpPr>
        <p:spPr bwMode="auto">
          <a:xfrm>
            <a:off x="1522800" y="3859200"/>
            <a:ext cx="2743200" cy="1704599"/>
          </a:xfrm>
          <a:prstGeom prst="roundRect">
            <a:avLst>
              <a:gd name="adj" fmla="val 16667"/>
            </a:avLst>
          </a:prstGeom>
          <a:noFill/>
          <a:ln w="3810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73494475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0" y="3352801"/>
            <a:ext cx="4267200" cy="485574"/>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5C46FADC-E8F3-BF4E-93E4-E33AC8DA465B}"/>
              </a:ext>
            </a:extLst>
          </p:cNvPr>
          <p:cNvSpPr>
            <a:spLocks noChangeArrowheads="1"/>
          </p:cNvSpPr>
          <p:nvPr/>
        </p:nvSpPr>
        <p:spPr bwMode="auto">
          <a:xfrm>
            <a:off x="0" y="4140000"/>
            <a:ext cx="4266000" cy="7368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Text Box 4">
            <a:extLst>
              <a:ext uri="{FF2B5EF4-FFF2-40B4-BE49-F238E27FC236}">
                <a16:creationId xmlns:a16="http://schemas.microsoft.com/office/drawing/2014/main" id="{B6F5A0E5-B251-DC4A-BBA6-6EDB3A32FB4A}"/>
              </a:ext>
            </a:extLst>
          </p:cNvPr>
          <p:cNvSpPr txBox="1">
            <a:spLocks noChangeArrowheads="1"/>
          </p:cNvSpPr>
          <p:nvPr/>
        </p:nvSpPr>
        <p:spPr bwMode="auto">
          <a:xfrm>
            <a:off x="-9144" y="13509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92D050"/>
                </a:solidFill>
                <a:latin typeface="Arial" panose="020B0604020202020204" pitchFamily="34" charset="0"/>
              </a:rPr>
              <a:t>h</a:t>
            </a:r>
            <a:r>
              <a:rPr lang="en-CN" altLang="zh-CN" sz="2000" b="1" dirty="0">
                <a:solidFill>
                  <a:srgbClr val="92D050"/>
                </a:solidFill>
                <a:latin typeface="Arial" panose="020B0604020202020204" pitchFamily="34" charset="0"/>
              </a:rPr>
              <a:t>ome node reads a block invalidated by a remote node</a:t>
            </a:r>
            <a:r>
              <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 </a:t>
            </a:r>
          </a:p>
        </p:txBody>
      </p:sp>
    </p:spTree>
    <p:extLst>
      <p:ext uri="{BB962C8B-B14F-4D97-AF65-F5344CB8AC3E}">
        <p14:creationId xmlns:p14="http://schemas.microsoft.com/office/powerpoint/2010/main" val="41699789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0" y="3352801"/>
            <a:ext cx="4267200" cy="485574"/>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5C46FADC-E8F3-BF4E-93E4-E33AC8DA465B}"/>
              </a:ext>
            </a:extLst>
          </p:cNvPr>
          <p:cNvSpPr>
            <a:spLocks noChangeArrowheads="1"/>
          </p:cNvSpPr>
          <p:nvPr/>
        </p:nvSpPr>
        <p:spPr bwMode="auto">
          <a:xfrm>
            <a:off x="0" y="4860000"/>
            <a:ext cx="4266000" cy="7368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7" name="Text Box 4">
            <a:extLst>
              <a:ext uri="{FF2B5EF4-FFF2-40B4-BE49-F238E27FC236}">
                <a16:creationId xmlns:a16="http://schemas.microsoft.com/office/drawing/2014/main" id="{B6F5A0E5-B251-DC4A-BBA6-6EDB3A32FB4A}"/>
              </a:ext>
            </a:extLst>
          </p:cNvPr>
          <p:cNvSpPr txBox="1">
            <a:spLocks noChangeArrowheads="1"/>
          </p:cNvSpPr>
          <p:nvPr/>
        </p:nvSpPr>
        <p:spPr bwMode="auto">
          <a:xfrm>
            <a:off x="-9144" y="13509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a:solidFill>
                  <a:srgbClr val="92D050"/>
                </a:solidFill>
                <a:latin typeface="Arial" panose="020B0604020202020204" pitchFamily="34" charset="0"/>
              </a:rPr>
              <a:t>h</a:t>
            </a:r>
            <a:r>
              <a:rPr lang="en-CN" altLang="zh-CN" sz="2000" b="1" dirty="0">
                <a:solidFill>
                  <a:srgbClr val="92D050"/>
                </a:solidFill>
                <a:latin typeface="Arial" panose="020B0604020202020204" pitchFamily="34" charset="0"/>
              </a:rPr>
              <a:t>ome node writes and invalidates a block invalidated by a remote node</a:t>
            </a:r>
            <a:r>
              <a:rPr kumimoji="0" lang="en-US" altLang="zh-CN" sz="2000" b="1" i="0" u="none" strike="noStrike" kern="1200" cap="none" spc="0" normalizeH="0" baseline="0" noProof="0" dirty="0">
                <a:ln>
                  <a:noFill/>
                </a:ln>
                <a:solidFill>
                  <a:srgbClr val="92D050"/>
                </a:solidFill>
                <a:effectLst/>
                <a:uLnTx/>
                <a:uFillTx/>
                <a:latin typeface="Arial" panose="020B0604020202020204" pitchFamily="34" charset="0"/>
                <a:ea typeface="宋体" panose="02010600030101010101" pitchFamily="2" charset="-122"/>
                <a:cs typeface="+mn-cs"/>
              </a:rPr>
              <a:t> </a:t>
            </a:r>
          </a:p>
        </p:txBody>
      </p:sp>
    </p:spTree>
    <p:extLst>
      <p:ext uri="{BB962C8B-B14F-4D97-AF65-F5344CB8AC3E}">
        <p14:creationId xmlns:p14="http://schemas.microsoft.com/office/powerpoint/2010/main" val="1925962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a:extLst>
              <a:ext uri="{FF2B5EF4-FFF2-40B4-BE49-F238E27FC236}">
                <a16:creationId xmlns:a16="http://schemas.microsoft.com/office/drawing/2014/main" id="{B1A23684-ABF9-594A-863D-5B613E7CCED8}"/>
              </a:ext>
            </a:extLst>
          </p:cNvPr>
          <p:cNvSpPr>
            <a:spLocks noGrp="1" noChangeArrowheads="1"/>
          </p:cNvSpPr>
          <p:nvPr>
            <p:ph type="title"/>
          </p:nvPr>
        </p:nvSpPr>
        <p:spPr/>
        <p:txBody>
          <a:bodyPr/>
          <a:lstStyle/>
          <a:p>
            <a:pPr eaLnBrk="1" hangingPunct="1"/>
            <a:r>
              <a:rPr lang="en-US" altLang="zh-CN" sz="4000"/>
              <a:t>Directory-based </a:t>
            </a:r>
            <a:br>
              <a:rPr lang="en-US" altLang="zh-CN" sz="4000"/>
            </a:br>
            <a:r>
              <a:rPr lang="en-US" altLang="zh-CN" sz="4000"/>
              <a:t>Cache Coherence Protocol</a:t>
            </a:r>
          </a:p>
        </p:txBody>
      </p:sp>
      <p:pic>
        <p:nvPicPr>
          <p:cNvPr id="142338" name="Picture 1">
            <a:extLst>
              <a:ext uri="{FF2B5EF4-FFF2-40B4-BE49-F238E27FC236}">
                <a16:creationId xmlns:a16="http://schemas.microsoft.com/office/drawing/2014/main" id="{0AA78DA3-E262-8949-B103-7AAAAB64C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9144000" cy="459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2339" name="Text Box 4">
            <a:extLst>
              <a:ext uri="{FF2B5EF4-FFF2-40B4-BE49-F238E27FC236}">
                <a16:creationId xmlns:a16="http://schemas.microsoft.com/office/drawing/2014/main" id="{EA2F65BC-1C8D-0C47-BA35-9F9312B5C3C7}"/>
              </a:ext>
            </a:extLst>
          </p:cNvPr>
          <p:cNvSpPr txBox="1">
            <a:spLocks noChangeArrowheads="1"/>
          </p:cNvSpPr>
          <p:nvPr/>
        </p:nvSpPr>
        <p:spPr bwMode="auto">
          <a:xfrm>
            <a:off x="0" y="617220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P: requesting node number</a:t>
            </a:r>
            <a:r>
              <a:rPr kumimoji="0" lang="zh-CN" altLang="en-US"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t>
            </a:r>
            <a:r>
              <a:rPr kumimoji="0" lang="en-US" altLang="zh-CN" sz="2000" b="1" i="0" u="none" strike="noStrike" kern="1200" cap="none" spc="0" normalizeH="0" baseline="0" noProof="0" dirty="0">
                <a:ln>
                  <a:noFill/>
                </a:ln>
                <a:solidFill>
                  <a:srgbClr val="00B0F0"/>
                </a:solidFill>
                <a:effectLst/>
                <a:uLnTx/>
                <a:uFillTx/>
                <a:latin typeface="Arial" panose="020B0604020202020204" pitchFamily="34" charset="0"/>
                <a:ea typeface="宋体" panose="02010600030101010101" pitchFamily="2" charset="-122"/>
                <a:cs typeface="+mn-cs"/>
              </a:rPr>
              <a:t>      A: requested address       D: data contents </a:t>
            </a:r>
          </a:p>
        </p:txBody>
      </p:sp>
      <p:sp>
        <p:nvSpPr>
          <p:cNvPr id="5" name="AutoShape 13">
            <a:extLst>
              <a:ext uri="{FF2B5EF4-FFF2-40B4-BE49-F238E27FC236}">
                <a16:creationId xmlns:a16="http://schemas.microsoft.com/office/drawing/2014/main" id="{4BC9DB48-E33C-3D4B-A9EA-1380B8A2E310}"/>
              </a:ext>
            </a:extLst>
          </p:cNvPr>
          <p:cNvSpPr>
            <a:spLocks noChangeArrowheads="1"/>
          </p:cNvSpPr>
          <p:nvPr/>
        </p:nvSpPr>
        <p:spPr bwMode="auto">
          <a:xfrm>
            <a:off x="0" y="5868000"/>
            <a:ext cx="4267200" cy="3600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6" name="AutoShape 13">
            <a:extLst>
              <a:ext uri="{FF2B5EF4-FFF2-40B4-BE49-F238E27FC236}">
                <a16:creationId xmlns:a16="http://schemas.microsoft.com/office/drawing/2014/main" id="{5C46FADC-E8F3-BF4E-93E4-E33AC8DA465B}"/>
              </a:ext>
            </a:extLst>
          </p:cNvPr>
          <p:cNvSpPr>
            <a:spLocks noChangeArrowheads="1"/>
          </p:cNvSpPr>
          <p:nvPr/>
        </p:nvSpPr>
        <p:spPr bwMode="auto">
          <a:xfrm>
            <a:off x="0" y="4114800"/>
            <a:ext cx="4266000" cy="1482000"/>
          </a:xfrm>
          <a:prstGeom prst="roundRect">
            <a:avLst>
              <a:gd name="adj" fmla="val 16667"/>
            </a:avLst>
          </a:prstGeom>
          <a:noFill/>
          <a:ln w="3810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345032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159472</TotalTime>
  <Words>11942</Words>
  <Application>Microsoft Macintosh PowerPoint</Application>
  <PresentationFormat>On-screen Show (4:3)</PresentationFormat>
  <Paragraphs>883</Paragraphs>
  <Slides>107</Slides>
  <Notes>77</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107</vt:i4>
      </vt:variant>
    </vt:vector>
  </HeadingPairs>
  <TitlesOfParts>
    <vt:vector size="115" baseType="lpstr">
      <vt:lpstr>微软雅黑</vt:lpstr>
      <vt:lpstr>宋体</vt:lpstr>
      <vt:lpstr>Arial</vt:lpstr>
      <vt:lpstr>Times New Roman</vt:lpstr>
      <vt:lpstr>Verdana</vt:lpstr>
      <vt:lpstr>2_默认设计模板</vt:lpstr>
      <vt:lpstr>默认设计模板</vt:lpstr>
      <vt:lpstr>1_默认设计模板</vt:lpstr>
      <vt:lpstr>Thread-Level Parallelism Coherence</vt:lpstr>
      <vt:lpstr>ILP -&gt; TLP</vt:lpstr>
      <vt:lpstr>ILP -&gt; TLP</vt:lpstr>
      <vt:lpstr>MIMD multiple instruction streams multiple data streams</vt:lpstr>
      <vt:lpstr>multiprocessors multiple instruction streams multiple data streams</vt:lpstr>
      <vt:lpstr>multiprocessors multiple instruction streams multiple data streams</vt:lpstr>
      <vt:lpstr>Exploiting TLP</vt:lpstr>
      <vt:lpstr>Outline</vt:lpstr>
      <vt:lpstr>Outline</vt:lpstr>
      <vt:lpstr>Multiprocessor Architecture</vt:lpstr>
      <vt:lpstr>Centralized Shared-Memory</vt:lpstr>
      <vt:lpstr>Centralized Shared-Memory</vt:lpstr>
      <vt:lpstr>Centralized Shared-Memory</vt:lpstr>
      <vt:lpstr>Distributed Shared Memory</vt:lpstr>
      <vt:lpstr>Distributed Shared Memory</vt:lpstr>
      <vt:lpstr>Distributed Shared Memory</vt:lpstr>
      <vt:lpstr>Distributed Shared Memory</vt:lpstr>
      <vt:lpstr>Hurdles of Parallel Processing</vt:lpstr>
      <vt:lpstr>Limited Program Parallelism</vt:lpstr>
      <vt:lpstr>Limited Program Parallelism</vt:lpstr>
      <vt:lpstr>Limited Program Parallelism</vt:lpstr>
      <vt:lpstr>Limited Program Parallelism</vt:lpstr>
      <vt:lpstr>Limited Program Parallelism</vt:lpstr>
      <vt:lpstr>Limited Program Parallelism</vt:lpstr>
      <vt:lpstr>Limited Program Parallelism</vt:lpstr>
      <vt:lpstr>Limited Program Parallelism</vt:lpstr>
      <vt:lpstr>Limited Program Parallelism</vt:lpstr>
      <vt:lpstr>Limited Program Parallelism</vt:lpstr>
      <vt:lpstr>High Communication Cost</vt:lpstr>
      <vt:lpstr>High Communication Cost</vt:lpstr>
      <vt:lpstr>High Communication Cost</vt:lpstr>
      <vt:lpstr>High Communication Cost</vt:lpstr>
      <vt:lpstr>High Communication Cost</vt:lpstr>
      <vt:lpstr>Improve Parallel Processing</vt:lpstr>
      <vt:lpstr>Outline</vt:lpstr>
      <vt:lpstr>Centralized Shared-Memory</vt:lpstr>
      <vt:lpstr>Centralized Shared-Memory</vt:lpstr>
      <vt:lpstr>Centralized Shared-Memory</vt:lpstr>
      <vt:lpstr>Centralized Shared-Memory</vt:lpstr>
      <vt:lpstr>Centralized Shared-Memory</vt:lpstr>
      <vt:lpstr>Cache Coherence Problem</vt:lpstr>
      <vt:lpstr>Cache Coherence Problem</vt:lpstr>
      <vt:lpstr>Cache Coherence Problem</vt:lpstr>
      <vt:lpstr>Coherence Property: 1/3</vt:lpstr>
      <vt:lpstr>Coherence Property: 2/3</vt:lpstr>
      <vt:lpstr>Coherence Property: 3/3</vt:lpstr>
      <vt:lpstr>Consistency</vt:lpstr>
      <vt:lpstr>Consistency</vt:lpstr>
      <vt:lpstr>how to enforce coherence? </vt:lpstr>
      <vt:lpstr>Cache Coherence Protocols</vt:lpstr>
      <vt:lpstr>Snooping Coherence Protocol</vt:lpstr>
      <vt:lpstr>Snooping Coherence Protocol</vt:lpstr>
      <vt:lpstr>Snooping Coherence Protocol</vt:lpstr>
      <vt:lpstr>Snooping Coherence Protocol</vt:lpstr>
      <vt:lpstr>Snooping Coherence Protocol</vt:lpstr>
      <vt:lpstr>Snooping Coherence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Write Invalidate Protocol</vt:lpstr>
      <vt:lpstr>MSI Extensions: MESI</vt:lpstr>
      <vt:lpstr>MSI Extensions: MESI</vt:lpstr>
      <vt:lpstr>MSI Extensions: MOESI</vt:lpstr>
      <vt:lpstr>MSI Extensions: MOESI</vt:lpstr>
      <vt:lpstr>MSI Extensions: MOESI</vt:lpstr>
      <vt:lpstr>Centralized Shared-Memory</vt:lpstr>
      <vt:lpstr>Write Invalidate Protocol</vt:lpstr>
      <vt:lpstr>Increase Snoop Bandwidth</vt:lpstr>
      <vt:lpstr>Increase Snoop Bandwidth</vt:lpstr>
      <vt:lpstr>Coherence Miss</vt:lpstr>
      <vt:lpstr>Coherence Miss</vt:lpstr>
      <vt:lpstr>Coherence Miss</vt:lpstr>
      <vt:lpstr>Coherence Miss</vt:lpstr>
      <vt:lpstr>Coherence Miss</vt:lpstr>
      <vt:lpstr>Coherence Miss</vt:lpstr>
      <vt:lpstr>Coherence Miss</vt:lpstr>
      <vt:lpstr>Coherence Miss</vt:lpstr>
      <vt:lpstr>Outline</vt:lpstr>
      <vt:lpstr>PowerPoint Presentation</vt:lpstr>
      <vt:lpstr>PowerPoint Presentation</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Directory-based  Cache Coherence Protocol</vt:lpstr>
      <vt:lpstr>Write Invalidate Protocol</vt:lpstr>
      <vt:lpstr>Directory Protocol</vt:lpstr>
      <vt:lpstr>Directory Protocol</vt:lpstr>
      <vt:lpstr>Review</vt:lpstr>
      <vt:lpstr>PowerPoint Presentation</vt:lpstr>
      <vt:lpstr>PowerPoint Presentation</vt:lpstr>
      <vt:lpstr>PowerPoint Presentation</vt:lpstr>
      <vt:lpstr>#What’s More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dc:creator>
  <cp:lastModifiedBy>Microsoft Office User</cp:lastModifiedBy>
  <cp:revision>2652</cp:revision>
  <cp:lastPrinted>1601-01-01T00:00:00Z</cp:lastPrinted>
  <dcterms:created xsi:type="dcterms:W3CDTF">1601-01-01T00:00:00Z</dcterms:created>
  <dcterms:modified xsi:type="dcterms:W3CDTF">2021-12-06T05:10:46Z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